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305" r:id="rId2"/>
    <p:sldId id="620" r:id="rId3"/>
    <p:sldId id="621" r:id="rId4"/>
    <p:sldId id="524" r:id="rId5"/>
    <p:sldId id="528" r:id="rId6"/>
    <p:sldId id="527" r:id="rId7"/>
    <p:sldId id="529" r:id="rId8"/>
    <p:sldId id="530" r:id="rId9"/>
    <p:sldId id="531" r:id="rId10"/>
    <p:sldId id="532" r:id="rId11"/>
    <p:sldId id="533" r:id="rId12"/>
    <p:sldId id="534" r:id="rId13"/>
    <p:sldId id="535" r:id="rId14"/>
    <p:sldId id="462" r:id="rId15"/>
    <p:sldId id="540" r:id="rId16"/>
    <p:sldId id="542" r:id="rId17"/>
    <p:sldId id="543" r:id="rId18"/>
    <p:sldId id="544" r:id="rId19"/>
    <p:sldId id="545" r:id="rId20"/>
    <p:sldId id="546" r:id="rId21"/>
    <p:sldId id="547" r:id="rId22"/>
    <p:sldId id="548" r:id="rId23"/>
    <p:sldId id="549" r:id="rId24"/>
    <p:sldId id="550" r:id="rId25"/>
    <p:sldId id="551" r:id="rId26"/>
    <p:sldId id="552" r:id="rId27"/>
    <p:sldId id="553" r:id="rId28"/>
    <p:sldId id="554" r:id="rId29"/>
    <p:sldId id="556" r:id="rId30"/>
    <p:sldId id="557" r:id="rId31"/>
    <p:sldId id="558" r:id="rId32"/>
    <p:sldId id="559" r:id="rId33"/>
    <p:sldId id="560" r:id="rId34"/>
    <p:sldId id="561" r:id="rId35"/>
    <p:sldId id="562" r:id="rId36"/>
    <p:sldId id="563" r:id="rId37"/>
    <p:sldId id="564" r:id="rId38"/>
    <p:sldId id="565" r:id="rId39"/>
    <p:sldId id="566" r:id="rId40"/>
    <p:sldId id="567" r:id="rId41"/>
    <p:sldId id="568" r:id="rId42"/>
    <p:sldId id="569" r:id="rId43"/>
    <p:sldId id="570" r:id="rId44"/>
    <p:sldId id="571" r:id="rId45"/>
    <p:sldId id="575" r:id="rId46"/>
    <p:sldId id="576" r:id="rId47"/>
    <p:sldId id="584" r:id="rId48"/>
    <p:sldId id="588" r:id="rId49"/>
    <p:sldId id="644" r:id="rId50"/>
    <p:sldId id="645" r:id="rId51"/>
    <p:sldId id="646" r:id="rId52"/>
    <p:sldId id="647" r:id="rId53"/>
    <p:sldId id="648" r:id="rId54"/>
    <p:sldId id="649" r:id="rId55"/>
    <p:sldId id="650" r:id="rId56"/>
    <p:sldId id="651" r:id="rId57"/>
    <p:sldId id="652" r:id="rId58"/>
    <p:sldId id="653" r:id="rId59"/>
    <p:sldId id="654" r:id="rId60"/>
    <p:sldId id="655" r:id="rId61"/>
    <p:sldId id="656" r:id="rId62"/>
    <p:sldId id="657" r:id="rId63"/>
    <p:sldId id="589" r:id="rId64"/>
    <p:sldId id="622" r:id="rId65"/>
    <p:sldId id="624" r:id="rId66"/>
    <p:sldId id="626" r:id="rId67"/>
    <p:sldId id="632" r:id="rId68"/>
    <p:sldId id="627" r:id="rId69"/>
    <p:sldId id="628" r:id="rId70"/>
    <p:sldId id="629" r:id="rId71"/>
    <p:sldId id="633" r:id="rId72"/>
    <p:sldId id="634" r:id="rId73"/>
    <p:sldId id="635" r:id="rId74"/>
    <p:sldId id="636" r:id="rId75"/>
    <p:sldId id="637" r:id="rId76"/>
    <p:sldId id="638" r:id="rId77"/>
    <p:sldId id="639" r:id="rId78"/>
    <p:sldId id="640" r:id="rId79"/>
    <p:sldId id="641" r:id="rId80"/>
    <p:sldId id="642" r:id="rId81"/>
    <p:sldId id="643" r:id="rId82"/>
    <p:sldId id="619" r:id="rId83"/>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28A1CA"/>
    <a:srgbClr val="134758"/>
    <a:srgbClr val="E46565"/>
    <a:srgbClr val="F2F2F2"/>
    <a:srgbClr val="BFBFBF"/>
    <a:srgbClr val="8473B5"/>
    <a:srgbClr val="4AB3B1"/>
    <a:srgbClr val="F19333"/>
    <a:srgbClr val="034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0AF02-4DB9-43A0-8A3A-97D7AB154136}" v="40" dt="2020-06-26T20:34:49.94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9" autoAdjust="0"/>
    <p:restoredTop sz="94694"/>
  </p:normalViewPr>
  <p:slideViewPr>
    <p:cSldViewPr snapToGrid="0" snapToObjects="1">
      <p:cViewPr varScale="1">
        <p:scale>
          <a:sx n="88" d="100"/>
          <a:sy n="88" d="100"/>
        </p:scale>
        <p:origin x="470" y="6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ar Baldo" userId="80e8dcae-7d57-49e7-823a-c411e253d1a9" providerId="ADAL" clId="{F2D0AF02-4DB9-43A0-8A3A-97D7AB154136}"/>
    <pc:docChg chg="undo custSel modSld sldOrd">
      <pc:chgData name="Omar Baldo" userId="80e8dcae-7d57-49e7-823a-c411e253d1a9" providerId="ADAL" clId="{F2D0AF02-4DB9-43A0-8A3A-97D7AB154136}" dt="2020-06-26T20:34:49.941" v="165"/>
      <pc:docMkLst>
        <pc:docMk/>
      </pc:docMkLst>
      <pc:sldChg chg="modSp">
        <pc:chgData name="Omar Baldo" userId="80e8dcae-7d57-49e7-823a-c411e253d1a9" providerId="ADAL" clId="{F2D0AF02-4DB9-43A0-8A3A-97D7AB154136}" dt="2020-06-19T16:23:34.967" v="9" actId="14100"/>
        <pc:sldMkLst>
          <pc:docMk/>
          <pc:sldMk cId="210878263" sldId="256"/>
        </pc:sldMkLst>
        <pc:spChg chg="mod">
          <ac:chgData name="Omar Baldo" userId="80e8dcae-7d57-49e7-823a-c411e253d1a9" providerId="ADAL" clId="{F2D0AF02-4DB9-43A0-8A3A-97D7AB154136}" dt="2020-06-19T16:23:34.967" v="9" actId="14100"/>
          <ac:spMkLst>
            <pc:docMk/>
            <pc:sldMk cId="210878263" sldId="256"/>
            <ac:spMk id="5" creationId="{E8AE9559-8275-4846-8D78-4A4E0B3B24F9}"/>
          </ac:spMkLst>
        </pc:spChg>
        <pc:spChg chg="mod">
          <ac:chgData name="Omar Baldo" userId="80e8dcae-7d57-49e7-823a-c411e253d1a9" providerId="ADAL" clId="{F2D0AF02-4DB9-43A0-8A3A-97D7AB154136}" dt="2020-06-19T14:50:20.008" v="5" actId="2711"/>
          <ac:spMkLst>
            <pc:docMk/>
            <pc:sldMk cId="210878263" sldId="256"/>
            <ac:spMk id="6" creationId="{6C1D667B-9268-D849-B70C-A5AE2CE4934D}"/>
          </ac:spMkLst>
        </pc:spChg>
      </pc:sldChg>
      <pc:sldChg chg="ord">
        <pc:chgData name="Omar Baldo" userId="80e8dcae-7d57-49e7-823a-c411e253d1a9" providerId="ADAL" clId="{F2D0AF02-4DB9-43A0-8A3A-97D7AB154136}" dt="2020-06-26T20:34:49.941" v="165"/>
        <pc:sldMkLst>
          <pc:docMk/>
          <pc:sldMk cId="3706255599" sldId="257"/>
        </pc:sldMkLst>
      </pc:sldChg>
      <pc:sldChg chg="addSp delSp modSp">
        <pc:chgData name="Omar Baldo" userId="80e8dcae-7d57-49e7-823a-c411e253d1a9" providerId="ADAL" clId="{F2D0AF02-4DB9-43A0-8A3A-97D7AB154136}" dt="2020-06-25T20:59:53.661" v="150" actId="207"/>
        <pc:sldMkLst>
          <pc:docMk/>
          <pc:sldMk cId="1165048724" sldId="293"/>
        </pc:sldMkLst>
        <pc:spChg chg="add del mod">
          <ac:chgData name="Omar Baldo" userId="80e8dcae-7d57-49e7-823a-c411e253d1a9" providerId="ADAL" clId="{F2D0AF02-4DB9-43A0-8A3A-97D7AB154136}" dt="2020-06-25T20:54:33.644" v="43" actId="478"/>
          <ac:spMkLst>
            <pc:docMk/>
            <pc:sldMk cId="1165048724" sldId="293"/>
            <ac:spMk id="2" creationId="{5AA4B6B1-E8CB-6D40-9E75-8AA171595294}"/>
          </ac:spMkLst>
        </pc:spChg>
        <pc:spChg chg="del mod">
          <ac:chgData name="Omar Baldo" userId="80e8dcae-7d57-49e7-823a-c411e253d1a9" providerId="ADAL" clId="{F2D0AF02-4DB9-43A0-8A3A-97D7AB154136}" dt="2020-06-25T20:53:16.076" v="21" actId="478"/>
          <ac:spMkLst>
            <pc:docMk/>
            <pc:sldMk cId="1165048724" sldId="293"/>
            <ac:spMk id="3" creationId="{6F943C6A-AF22-8847-8219-C5F7E403C4A5}"/>
          </ac:spMkLst>
        </pc:spChg>
        <pc:spChg chg="del mod">
          <ac:chgData name="Omar Baldo" userId="80e8dcae-7d57-49e7-823a-c411e253d1a9" providerId="ADAL" clId="{F2D0AF02-4DB9-43A0-8A3A-97D7AB154136}" dt="2020-06-25T20:53:16.750" v="23" actId="478"/>
          <ac:spMkLst>
            <pc:docMk/>
            <pc:sldMk cId="1165048724" sldId="293"/>
            <ac:spMk id="4" creationId="{87410A9E-FF15-9E4A-A74C-36270F59D733}"/>
          </ac:spMkLst>
        </pc:spChg>
        <pc:spChg chg="del">
          <ac:chgData name="Omar Baldo" userId="80e8dcae-7d57-49e7-823a-c411e253d1a9" providerId="ADAL" clId="{F2D0AF02-4DB9-43A0-8A3A-97D7AB154136}" dt="2020-06-25T20:53:17.410" v="24" actId="478"/>
          <ac:spMkLst>
            <pc:docMk/>
            <pc:sldMk cId="1165048724" sldId="293"/>
            <ac:spMk id="5" creationId="{B09BCC53-65E4-984F-A806-16FCAFFF1220}"/>
          </ac:spMkLst>
        </pc:spChg>
        <pc:spChg chg="del">
          <ac:chgData name="Omar Baldo" userId="80e8dcae-7d57-49e7-823a-c411e253d1a9" providerId="ADAL" clId="{F2D0AF02-4DB9-43A0-8A3A-97D7AB154136}" dt="2020-06-25T20:53:17.975" v="25" actId="478"/>
          <ac:spMkLst>
            <pc:docMk/>
            <pc:sldMk cId="1165048724" sldId="293"/>
            <ac:spMk id="6" creationId="{3F7F9027-45FA-8C4F-B6A6-1D2E6E091A99}"/>
          </ac:spMkLst>
        </pc:spChg>
        <pc:spChg chg="del">
          <ac:chgData name="Omar Baldo" userId="80e8dcae-7d57-49e7-823a-c411e253d1a9" providerId="ADAL" clId="{F2D0AF02-4DB9-43A0-8A3A-97D7AB154136}" dt="2020-06-25T20:54:01.764" v="35" actId="478"/>
          <ac:spMkLst>
            <pc:docMk/>
            <pc:sldMk cId="1165048724" sldId="293"/>
            <ac:spMk id="7" creationId="{52456B55-FF84-8743-8CF7-AE346B39C87F}"/>
          </ac:spMkLst>
        </pc:spChg>
        <pc:spChg chg="del mod">
          <ac:chgData name="Omar Baldo" userId="80e8dcae-7d57-49e7-823a-c411e253d1a9" providerId="ADAL" clId="{F2D0AF02-4DB9-43A0-8A3A-97D7AB154136}" dt="2020-06-25T20:53:24.317" v="27" actId="478"/>
          <ac:spMkLst>
            <pc:docMk/>
            <pc:sldMk cId="1165048724" sldId="293"/>
            <ac:spMk id="13" creationId="{CBC1DA01-E863-A640-9EF2-BEF68BE6F583}"/>
          </ac:spMkLst>
        </pc:spChg>
        <pc:spChg chg="del">
          <ac:chgData name="Omar Baldo" userId="80e8dcae-7d57-49e7-823a-c411e253d1a9" providerId="ADAL" clId="{F2D0AF02-4DB9-43A0-8A3A-97D7AB154136}" dt="2020-06-25T20:53:24.317" v="27" actId="478"/>
          <ac:spMkLst>
            <pc:docMk/>
            <pc:sldMk cId="1165048724" sldId="293"/>
            <ac:spMk id="14" creationId="{654AE3CC-A00D-3D4B-A0D1-D3506B10441E}"/>
          </ac:spMkLst>
        </pc:spChg>
        <pc:spChg chg="del">
          <ac:chgData name="Omar Baldo" userId="80e8dcae-7d57-49e7-823a-c411e253d1a9" providerId="ADAL" clId="{F2D0AF02-4DB9-43A0-8A3A-97D7AB154136}" dt="2020-06-25T20:53:24.317" v="27" actId="478"/>
          <ac:spMkLst>
            <pc:docMk/>
            <pc:sldMk cId="1165048724" sldId="293"/>
            <ac:spMk id="15" creationId="{5A67842A-DD4C-8341-9F7F-71CCB1FC53BD}"/>
          </ac:spMkLst>
        </pc:spChg>
        <pc:spChg chg="del mod">
          <ac:chgData name="Omar Baldo" userId="80e8dcae-7d57-49e7-823a-c411e253d1a9" providerId="ADAL" clId="{F2D0AF02-4DB9-43A0-8A3A-97D7AB154136}" dt="2020-06-25T20:53:24.317" v="27" actId="478"/>
          <ac:spMkLst>
            <pc:docMk/>
            <pc:sldMk cId="1165048724" sldId="293"/>
            <ac:spMk id="16" creationId="{A21C7CA4-0587-9B42-86EB-69F12DA5651F}"/>
          </ac:spMkLst>
        </pc:spChg>
        <pc:spChg chg="del">
          <ac:chgData name="Omar Baldo" userId="80e8dcae-7d57-49e7-823a-c411e253d1a9" providerId="ADAL" clId="{F2D0AF02-4DB9-43A0-8A3A-97D7AB154136}" dt="2020-06-25T20:56:48.200" v="121" actId="478"/>
          <ac:spMkLst>
            <pc:docMk/>
            <pc:sldMk cId="1165048724" sldId="293"/>
            <ac:spMk id="17" creationId="{ACC71118-CEC4-5144-AAAF-542E1CBE3408}"/>
          </ac:spMkLst>
        </pc:spChg>
        <pc:spChg chg="mod">
          <ac:chgData name="Omar Baldo" userId="80e8dcae-7d57-49e7-823a-c411e253d1a9" providerId="ADAL" clId="{F2D0AF02-4DB9-43A0-8A3A-97D7AB154136}" dt="2020-06-25T20:59:05.941" v="149" actId="14100"/>
          <ac:spMkLst>
            <pc:docMk/>
            <pc:sldMk cId="1165048724" sldId="293"/>
            <ac:spMk id="18" creationId="{6AA8D02A-625D-0F45-A1B6-A98383D1A1AF}"/>
          </ac:spMkLst>
        </pc:spChg>
        <pc:spChg chg="del mod">
          <ac:chgData name="Omar Baldo" userId="80e8dcae-7d57-49e7-823a-c411e253d1a9" providerId="ADAL" clId="{F2D0AF02-4DB9-43A0-8A3A-97D7AB154136}" dt="2020-06-25T20:52:53.811" v="13" actId="478"/>
          <ac:spMkLst>
            <pc:docMk/>
            <pc:sldMk cId="1165048724" sldId="293"/>
            <ac:spMk id="19" creationId="{5E652D00-17B6-A148-8FCC-9456D4990D05}"/>
          </ac:spMkLst>
        </pc:spChg>
        <pc:spChg chg="mod">
          <ac:chgData name="Omar Baldo" userId="80e8dcae-7d57-49e7-823a-c411e253d1a9" providerId="ADAL" clId="{F2D0AF02-4DB9-43A0-8A3A-97D7AB154136}" dt="2020-06-25T20:59:53.661" v="150" actId="207"/>
          <ac:spMkLst>
            <pc:docMk/>
            <pc:sldMk cId="1165048724" sldId="293"/>
            <ac:spMk id="20" creationId="{46D7AE5C-C87C-824E-9F0B-3CC69C99C75A}"/>
          </ac:spMkLst>
        </pc:spChg>
        <pc:spChg chg="mod">
          <ac:chgData name="Omar Baldo" userId="80e8dcae-7d57-49e7-823a-c411e253d1a9" providerId="ADAL" clId="{F2D0AF02-4DB9-43A0-8A3A-97D7AB154136}" dt="2020-06-25T20:54:13.645" v="38" actId="1076"/>
          <ac:spMkLst>
            <pc:docMk/>
            <pc:sldMk cId="1165048724" sldId="293"/>
            <ac:spMk id="21" creationId="{FC7C3C2A-CEF0-6242-8C48-B0F6048B9D1B}"/>
          </ac:spMkLst>
        </pc:spChg>
        <pc:spChg chg="del">
          <ac:chgData name="Omar Baldo" userId="80e8dcae-7d57-49e7-823a-c411e253d1a9" providerId="ADAL" clId="{F2D0AF02-4DB9-43A0-8A3A-97D7AB154136}" dt="2020-06-25T20:58:17.330" v="136" actId="478"/>
          <ac:spMkLst>
            <pc:docMk/>
            <pc:sldMk cId="1165048724" sldId="293"/>
            <ac:spMk id="22" creationId="{D163DD66-6C8D-CC4A-BACA-92A3912F1D56}"/>
          </ac:spMkLst>
        </pc:spChg>
        <pc:spChg chg="del">
          <ac:chgData name="Omar Baldo" userId="80e8dcae-7d57-49e7-823a-c411e253d1a9" providerId="ADAL" clId="{F2D0AF02-4DB9-43A0-8A3A-97D7AB154136}" dt="2020-06-25T20:58:17.330" v="136" actId="478"/>
          <ac:spMkLst>
            <pc:docMk/>
            <pc:sldMk cId="1165048724" sldId="293"/>
            <ac:spMk id="23" creationId="{716248AB-916B-DD49-9171-566271D56F4E}"/>
          </ac:spMkLst>
        </pc:spChg>
        <pc:spChg chg="del">
          <ac:chgData name="Omar Baldo" userId="80e8dcae-7d57-49e7-823a-c411e253d1a9" providerId="ADAL" clId="{F2D0AF02-4DB9-43A0-8A3A-97D7AB154136}" dt="2020-06-25T20:58:17.330" v="136" actId="478"/>
          <ac:spMkLst>
            <pc:docMk/>
            <pc:sldMk cId="1165048724" sldId="293"/>
            <ac:spMk id="24" creationId="{41B8B469-4233-4342-88A8-B428CB6B3032}"/>
          </ac:spMkLst>
        </pc:spChg>
        <pc:spChg chg="del">
          <ac:chgData name="Omar Baldo" userId="80e8dcae-7d57-49e7-823a-c411e253d1a9" providerId="ADAL" clId="{F2D0AF02-4DB9-43A0-8A3A-97D7AB154136}" dt="2020-06-25T20:58:17.330" v="136" actId="478"/>
          <ac:spMkLst>
            <pc:docMk/>
            <pc:sldMk cId="1165048724" sldId="293"/>
            <ac:spMk id="25" creationId="{4823F9E6-CDD4-3449-B430-193C9EA881B2}"/>
          </ac:spMkLst>
        </pc:spChg>
        <pc:spChg chg="del">
          <ac:chgData name="Omar Baldo" userId="80e8dcae-7d57-49e7-823a-c411e253d1a9" providerId="ADAL" clId="{F2D0AF02-4DB9-43A0-8A3A-97D7AB154136}" dt="2020-06-25T20:58:17.330" v="136" actId="478"/>
          <ac:spMkLst>
            <pc:docMk/>
            <pc:sldMk cId="1165048724" sldId="293"/>
            <ac:spMk id="26" creationId="{711437A6-1BA1-374B-8810-43C22F39AB90}"/>
          </ac:spMkLst>
        </pc:spChg>
        <pc:spChg chg="add del mod">
          <ac:chgData name="Omar Baldo" userId="80e8dcae-7d57-49e7-823a-c411e253d1a9" providerId="ADAL" clId="{F2D0AF02-4DB9-43A0-8A3A-97D7AB154136}" dt="2020-06-25T20:54:33.644" v="43" actId="478"/>
          <ac:spMkLst>
            <pc:docMk/>
            <pc:sldMk cId="1165048724" sldId="293"/>
            <ac:spMk id="27" creationId="{F6F2B7DE-FE8B-473B-A6B2-D473E63969C7}"/>
          </ac:spMkLst>
        </pc:spChg>
        <pc:spChg chg="add del mod">
          <ac:chgData name="Omar Baldo" userId="80e8dcae-7d57-49e7-823a-c411e253d1a9" providerId="ADAL" clId="{F2D0AF02-4DB9-43A0-8A3A-97D7AB154136}" dt="2020-06-25T20:54:33.644" v="43" actId="478"/>
          <ac:spMkLst>
            <pc:docMk/>
            <pc:sldMk cId="1165048724" sldId="293"/>
            <ac:spMk id="28" creationId="{ABF70642-8CCA-44A8-BA45-EFC990AFC88B}"/>
          </ac:spMkLst>
        </pc:spChg>
        <pc:spChg chg="add del mod">
          <ac:chgData name="Omar Baldo" userId="80e8dcae-7d57-49e7-823a-c411e253d1a9" providerId="ADAL" clId="{F2D0AF02-4DB9-43A0-8A3A-97D7AB154136}" dt="2020-06-25T20:54:33.644" v="43" actId="478"/>
          <ac:spMkLst>
            <pc:docMk/>
            <pc:sldMk cId="1165048724" sldId="293"/>
            <ac:spMk id="29" creationId="{C523EF2D-C18C-40B3-BD22-7DD855F454FC}"/>
          </ac:spMkLst>
        </pc:spChg>
        <pc:spChg chg="add del mod">
          <ac:chgData name="Omar Baldo" userId="80e8dcae-7d57-49e7-823a-c411e253d1a9" providerId="ADAL" clId="{F2D0AF02-4DB9-43A0-8A3A-97D7AB154136}" dt="2020-06-25T20:56:09.653" v="88" actId="255"/>
          <ac:spMkLst>
            <pc:docMk/>
            <pc:sldMk cId="1165048724" sldId="293"/>
            <ac:spMk id="30" creationId="{1ED18FE7-CDB0-462C-9FCD-0D1BD9874B3E}"/>
          </ac:spMkLst>
        </pc:spChg>
        <pc:spChg chg="add mod">
          <ac:chgData name="Omar Baldo" userId="80e8dcae-7d57-49e7-823a-c411e253d1a9" providerId="ADAL" clId="{F2D0AF02-4DB9-43A0-8A3A-97D7AB154136}" dt="2020-06-25T20:56:12.444" v="89" actId="1076"/>
          <ac:spMkLst>
            <pc:docMk/>
            <pc:sldMk cId="1165048724" sldId="293"/>
            <ac:spMk id="31" creationId="{40A873F8-37B5-4E97-86C5-414C4DA0A362}"/>
          </ac:spMkLst>
        </pc:spChg>
        <pc:spChg chg="add mod">
          <ac:chgData name="Omar Baldo" userId="80e8dcae-7d57-49e7-823a-c411e253d1a9" providerId="ADAL" clId="{F2D0AF02-4DB9-43A0-8A3A-97D7AB154136}" dt="2020-06-25T20:56:33.384" v="108" actId="20577"/>
          <ac:spMkLst>
            <pc:docMk/>
            <pc:sldMk cId="1165048724" sldId="293"/>
            <ac:spMk id="32" creationId="{A1069FC8-0142-4BD5-B6A1-EF0BF65D8973}"/>
          </ac:spMkLst>
        </pc:spChg>
        <pc:spChg chg="add mod">
          <ac:chgData name="Omar Baldo" userId="80e8dcae-7d57-49e7-823a-c411e253d1a9" providerId="ADAL" clId="{F2D0AF02-4DB9-43A0-8A3A-97D7AB154136}" dt="2020-06-25T20:56:44.947" v="120" actId="20577"/>
          <ac:spMkLst>
            <pc:docMk/>
            <pc:sldMk cId="1165048724" sldId="293"/>
            <ac:spMk id="33" creationId="{A3394E29-B121-444B-A210-E9785931027E}"/>
          </ac:spMkLst>
        </pc:spChg>
        <pc:spChg chg="add del">
          <ac:chgData name="Omar Baldo" userId="80e8dcae-7d57-49e7-823a-c411e253d1a9" providerId="ADAL" clId="{F2D0AF02-4DB9-43A0-8A3A-97D7AB154136}" dt="2020-06-25T20:57:17.516" v="123" actId="478"/>
          <ac:spMkLst>
            <pc:docMk/>
            <pc:sldMk cId="1165048724" sldId="293"/>
            <ac:spMk id="34" creationId="{46617E6F-2137-48FF-965B-DEDEFD7361F7}"/>
          </ac:spMkLst>
        </pc:spChg>
        <pc:spChg chg="add mod">
          <ac:chgData name="Omar Baldo" userId="80e8dcae-7d57-49e7-823a-c411e253d1a9" providerId="ADAL" clId="{F2D0AF02-4DB9-43A0-8A3A-97D7AB154136}" dt="2020-06-25T20:58:52.608" v="145" actId="113"/>
          <ac:spMkLst>
            <pc:docMk/>
            <pc:sldMk cId="1165048724" sldId="293"/>
            <ac:spMk id="35" creationId="{B27B37D5-2223-457E-A24F-51F3701645E3}"/>
          </ac:spMkLst>
        </pc:spChg>
        <pc:spChg chg="add mod">
          <ac:chgData name="Omar Baldo" userId="80e8dcae-7d57-49e7-823a-c411e253d1a9" providerId="ADAL" clId="{F2D0AF02-4DB9-43A0-8A3A-97D7AB154136}" dt="2020-06-25T20:58:49.640" v="144" actId="113"/>
          <ac:spMkLst>
            <pc:docMk/>
            <pc:sldMk cId="1165048724" sldId="293"/>
            <ac:spMk id="36" creationId="{7AD50FF5-3358-4807-B325-06DB4B9B203D}"/>
          </ac:spMkLst>
        </pc:spChg>
      </pc:sldChg>
      <pc:sldChg chg="addSp delSp modSp">
        <pc:chgData name="Omar Baldo" userId="80e8dcae-7d57-49e7-823a-c411e253d1a9" providerId="ADAL" clId="{F2D0AF02-4DB9-43A0-8A3A-97D7AB154136}" dt="2020-06-26T18:34:35.779" v="164"/>
        <pc:sldMkLst>
          <pc:docMk/>
          <pc:sldMk cId="3786163065" sldId="300"/>
        </pc:sldMkLst>
        <pc:grpChg chg="mod">
          <ac:chgData name="Omar Baldo" userId="80e8dcae-7d57-49e7-823a-c411e253d1a9" providerId="ADAL" clId="{F2D0AF02-4DB9-43A0-8A3A-97D7AB154136}" dt="2020-06-26T18:34:22.223" v="162" actId="18245"/>
          <ac:grpSpMkLst>
            <pc:docMk/>
            <pc:sldMk cId="3786163065" sldId="300"/>
            <ac:grpSpMk id="3" creationId="{C3BED83F-F757-4C49-8784-44B5020E7B7E}"/>
          </ac:grpSpMkLst>
        </pc:grpChg>
        <pc:graphicFrameChg chg="add del mod">
          <ac:chgData name="Omar Baldo" userId="80e8dcae-7d57-49e7-823a-c411e253d1a9" providerId="ADAL" clId="{F2D0AF02-4DB9-43A0-8A3A-97D7AB154136}" dt="2020-06-26T18:34:35.779" v="164"/>
          <ac:graphicFrameMkLst>
            <pc:docMk/>
            <pc:sldMk cId="3786163065" sldId="300"/>
            <ac:graphicFrameMk id="2" creationId="{1D882D09-7F9F-4605-8BD0-D50B1272E13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7573E-F65A-114C-AFE2-AF5C97BE04E0}" type="datetimeFigureOut">
              <a:rPr lang="es-AR" smtClean="0"/>
              <a:t>24/9/2020</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411C2-739E-AF4A-8C26-B3922FD6232E}" type="slidenum">
              <a:rPr lang="es-AR" smtClean="0"/>
              <a:t>‹Nº›</a:t>
            </a:fld>
            <a:endParaRPr lang="es-AR"/>
          </a:p>
        </p:txBody>
      </p:sp>
    </p:spTree>
    <p:extLst>
      <p:ext uri="{BB962C8B-B14F-4D97-AF65-F5344CB8AC3E}">
        <p14:creationId xmlns:p14="http://schemas.microsoft.com/office/powerpoint/2010/main" val="102281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7207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317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37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72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08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569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3621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329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7748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2937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25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9488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412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0013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44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8106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962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Imagen con hipervínculo</a:t>
            </a:r>
            <a:r>
              <a:rPr lang="es-AR" baseline="0" dirty="0" smtClean="0"/>
              <a:t> a video de Narigona</a:t>
            </a:r>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066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831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027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35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67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6172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85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515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6419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77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970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273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26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405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780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37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139E4-A3FB-644F-953B-A29F1615BA4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28E67C3D-0B66-A944-8D3A-703E705618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7EBAF51F-7E15-F84B-8DE5-3539DF8D72D6}"/>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5" name="Marcador de pie de página 4">
            <a:extLst>
              <a:ext uri="{FF2B5EF4-FFF2-40B4-BE49-F238E27FC236}">
                <a16:creationId xmlns:a16="http://schemas.microsoft.com/office/drawing/2014/main" id="{6C7747C0-FB44-7C42-BD8C-A6DC16C618F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13D0F4B-829B-5C4A-93E6-600D06675F73}"/>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228145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5AAD9-E7D8-754F-9FF5-DAA9928E5CE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2EE2D56D-DE73-4240-8442-73216B57DA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BD2F6572-B068-6149-8CB8-40E1A514DA1D}"/>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5" name="Marcador de pie de página 4">
            <a:extLst>
              <a:ext uri="{FF2B5EF4-FFF2-40B4-BE49-F238E27FC236}">
                <a16:creationId xmlns:a16="http://schemas.microsoft.com/office/drawing/2014/main" id="{54B1095B-3549-3A4D-96C7-8438B69B1A32}"/>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1052DD46-2D01-8F4D-B6B2-F0B97BE4A16C}"/>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104552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761995-D7C7-6E4E-A8E5-5BC6B4D53B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6E387FC9-C8D2-DC4C-A173-27AC04B9AA3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DF75A02D-BBAB-4C4F-BA17-311D65786E9A}"/>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5" name="Marcador de pie de página 4">
            <a:extLst>
              <a:ext uri="{FF2B5EF4-FFF2-40B4-BE49-F238E27FC236}">
                <a16:creationId xmlns:a16="http://schemas.microsoft.com/office/drawing/2014/main" id="{9AF76464-3920-E945-9FEB-F3C479CFAB04}"/>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F4F9E3A-0762-5F43-A213-0C89FAE2D977}"/>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340753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ED18AC-1AF3-464B-A127-87FB9DBF0340}"/>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E7CE4B74-C844-AA48-81AC-1A37A1A8748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09204290-CAAA-B245-A0F0-7659045A6D33}"/>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5" name="Marcador de pie de página 4">
            <a:extLst>
              <a:ext uri="{FF2B5EF4-FFF2-40B4-BE49-F238E27FC236}">
                <a16:creationId xmlns:a16="http://schemas.microsoft.com/office/drawing/2014/main" id="{8918225E-045B-5744-AE50-2F02247A1682}"/>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9368FFC-057A-2746-ACC6-12FA0E0A548F}"/>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69753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346474-F24D-7940-A743-921957D8564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A1904B3C-30C0-3A4F-9ADD-CF9AC47B57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FB1541-1939-C648-9159-27A581D623F7}"/>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5" name="Marcador de pie de página 4">
            <a:extLst>
              <a:ext uri="{FF2B5EF4-FFF2-40B4-BE49-F238E27FC236}">
                <a16:creationId xmlns:a16="http://schemas.microsoft.com/office/drawing/2014/main" id="{61C42EE4-D70B-A74F-9A44-96946802A4E1}"/>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F7E6D88C-6A62-3E44-83D6-573C471EDC53}"/>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216047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A3868-AE55-1348-B70F-6239BE870D05}"/>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9A94F98D-C2BD-2E49-BEFF-7943688974B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63E170FE-DCF8-9D4E-840F-0C87404CDC7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3A4F899E-D719-4943-822D-F6AD03C2731D}"/>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6" name="Marcador de pie de página 5">
            <a:extLst>
              <a:ext uri="{FF2B5EF4-FFF2-40B4-BE49-F238E27FC236}">
                <a16:creationId xmlns:a16="http://schemas.microsoft.com/office/drawing/2014/main" id="{AFB47F34-9FA5-9549-A319-6C49629AFD19}"/>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0C5CA8E-48A1-174B-90A3-B798217B53BC}"/>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220462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4A5A6B-4D58-7440-A468-7C28410AAFE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244F5500-4ABA-3145-BD18-92FFCA9E6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E0775-E884-F747-B1AF-31FE51EE714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4F0E3614-A0B0-6E47-A68A-9B19055878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4E447FE-E161-F544-9786-F912786B6B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E080D808-183A-904C-8F10-217B7A7EB902}"/>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8" name="Marcador de pie de página 7">
            <a:extLst>
              <a:ext uri="{FF2B5EF4-FFF2-40B4-BE49-F238E27FC236}">
                <a16:creationId xmlns:a16="http://schemas.microsoft.com/office/drawing/2014/main" id="{9152BE12-4EFC-394E-94A8-DD1FE995EA0B}"/>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44A9A98A-2680-8944-8A8F-3ACCF35544D3}"/>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300987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EAFE8-B90D-0946-8190-29A9BE9AC0BA}"/>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EF633E19-D623-FE4D-8393-062B7A0D731B}"/>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4" name="Marcador de pie de página 3">
            <a:extLst>
              <a:ext uri="{FF2B5EF4-FFF2-40B4-BE49-F238E27FC236}">
                <a16:creationId xmlns:a16="http://schemas.microsoft.com/office/drawing/2014/main" id="{0C11583A-CD1E-D24F-9162-CAFF3207C7B3}"/>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EFC0E6D1-F172-CB4C-B157-6EEB8960939E}"/>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9326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7814FC7-0076-8945-91EC-13B11D4EA943}"/>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3" name="Marcador de pie de página 2">
            <a:extLst>
              <a:ext uri="{FF2B5EF4-FFF2-40B4-BE49-F238E27FC236}">
                <a16:creationId xmlns:a16="http://schemas.microsoft.com/office/drawing/2014/main" id="{B209DEAE-5EFA-8947-986C-DAC25C6FFFCD}"/>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F7FE5473-69D9-F24F-A814-8FC3905ED398}"/>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304342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EB17EB-E933-0B4A-AB1B-C992A4418E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4C373418-86B2-B140-8545-50AAD7CA4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FC21E018-2705-5A49-B394-9455E8422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BABC668-909E-A14F-98D2-DDD60FF10AA1}"/>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6" name="Marcador de pie de página 5">
            <a:extLst>
              <a:ext uri="{FF2B5EF4-FFF2-40B4-BE49-F238E27FC236}">
                <a16:creationId xmlns:a16="http://schemas.microsoft.com/office/drawing/2014/main" id="{A68450C9-BF47-274E-A623-385F50035A47}"/>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46525C5A-4F1E-C14F-99EE-21216195D0CF}"/>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224137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C4B9A-51E7-404A-8DD3-4B1F6BD6D3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0F1F1317-83CC-A948-A728-18AFF82A2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BFB84CCB-44B5-7644-8154-60C56EA61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1DDBD1-27E7-4645-9E39-74913662A03E}"/>
              </a:ext>
            </a:extLst>
          </p:cNvPr>
          <p:cNvSpPr>
            <a:spLocks noGrp="1"/>
          </p:cNvSpPr>
          <p:nvPr>
            <p:ph type="dt" sz="half" idx="10"/>
          </p:nvPr>
        </p:nvSpPr>
        <p:spPr/>
        <p:txBody>
          <a:bodyPr/>
          <a:lstStyle/>
          <a:p>
            <a:fld id="{1C2C3F45-C0CB-3642-8FEE-BFCE68F55BD1}" type="datetimeFigureOut">
              <a:rPr lang="es-AR" smtClean="0"/>
              <a:t>24/9/2020</a:t>
            </a:fld>
            <a:endParaRPr lang="es-AR"/>
          </a:p>
        </p:txBody>
      </p:sp>
      <p:sp>
        <p:nvSpPr>
          <p:cNvPr id="6" name="Marcador de pie de página 5">
            <a:extLst>
              <a:ext uri="{FF2B5EF4-FFF2-40B4-BE49-F238E27FC236}">
                <a16:creationId xmlns:a16="http://schemas.microsoft.com/office/drawing/2014/main" id="{F106C86B-4862-9142-9AB7-1F4E0D4CF626}"/>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DD3DA1BE-B051-3C4B-8D30-FC783172968B}"/>
              </a:ext>
            </a:extLst>
          </p:cNvPr>
          <p:cNvSpPr>
            <a:spLocks noGrp="1"/>
          </p:cNvSpPr>
          <p:nvPr>
            <p:ph type="sldNum" sz="quarter" idx="12"/>
          </p:nvPr>
        </p:nvSpPr>
        <p:spPr/>
        <p:txBody>
          <a:bodyPr/>
          <a:lstStyle/>
          <a:p>
            <a:fld id="{BF718018-BC78-3B4C-AED3-37379CAEF895}" type="slidenum">
              <a:rPr lang="es-AR" smtClean="0"/>
              <a:t>‹Nº›</a:t>
            </a:fld>
            <a:endParaRPr lang="es-AR"/>
          </a:p>
        </p:txBody>
      </p:sp>
    </p:spTree>
    <p:extLst>
      <p:ext uri="{BB962C8B-B14F-4D97-AF65-F5344CB8AC3E}">
        <p14:creationId xmlns:p14="http://schemas.microsoft.com/office/powerpoint/2010/main" val="48701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C7A94F-2E61-E142-866B-2A2432E77B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662886CA-5BA3-274C-813A-EC7F9EBDDB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28A9E74F-6287-2244-80C1-995040759C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C3F45-C0CB-3642-8FEE-BFCE68F55BD1}" type="datetimeFigureOut">
              <a:rPr lang="es-AR" smtClean="0"/>
              <a:t>24/9/2020</a:t>
            </a:fld>
            <a:endParaRPr lang="es-AR"/>
          </a:p>
        </p:txBody>
      </p:sp>
      <p:sp>
        <p:nvSpPr>
          <p:cNvPr id="5" name="Marcador de pie de página 4">
            <a:extLst>
              <a:ext uri="{FF2B5EF4-FFF2-40B4-BE49-F238E27FC236}">
                <a16:creationId xmlns:a16="http://schemas.microsoft.com/office/drawing/2014/main" id="{D0E6DE1E-3FF6-CB48-BC54-1196C22ED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2B649EF9-6B41-1A4B-BD3B-84EA50A55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18018-BC78-3B4C-AED3-37379CAEF895}" type="slidenum">
              <a:rPr lang="es-AR" smtClean="0"/>
              <a:t>‹Nº›</a:t>
            </a:fld>
            <a:endParaRPr lang="es-AR"/>
          </a:p>
        </p:txBody>
      </p:sp>
    </p:spTree>
    <p:extLst>
      <p:ext uri="{BB962C8B-B14F-4D97-AF65-F5344CB8AC3E}">
        <p14:creationId xmlns:p14="http://schemas.microsoft.com/office/powerpoint/2010/main" val="124802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obertoespinosa.es/2013/07/29/la-matriz-de-analisis-dafo-fod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internacionalmente.com/paises-arabes/#2_Las_relaciones_personales_son_mas_importantes_que_las_corporativas" TargetMode="External"/><Relationship Id="rId7" Type="http://schemas.openxmlformats.org/officeDocument/2006/relationships/hyperlink" Target="https://internacionalmente.com/paises-arabes/#6_Reglas_de_etiqueta" TargetMode="External"/><Relationship Id="rId2" Type="http://schemas.openxmlformats.org/officeDocument/2006/relationships/hyperlink" Target="https://internacionalmente.com/paises-arabes/#1_El_Islam_como_catalizador_de_la_sociedad_y_la_economia" TargetMode="External"/><Relationship Id="rId1" Type="http://schemas.openxmlformats.org/officeDocument/2006/relationships/slideLayout" Target="../slideLayouts/slideLayout2.xml"/><Relationship Id="rId6" Type="http://schemas.openxmlformats.org/officeDocument/2006/relationships/hyperlink" Target="https://internacionalmente.com/paises-arabes/#5_Calendario_y_semana_laboral" TargetMode="External"/><Relationship Id="rId5" Type="http://schemas.openxmlformats.org/officeDocument/2006/relationships/hyperlink" Target="https://internacionalmente.com/paises-arabes/#4_Negociando_precios" TargetMode="External"/><Relationship Id="rId4" Type="http://schemas.openxmlformats.org/officeDocument/2006/relationships/hyperlink" Target="https://internacionalmente.com/paises-arabes/#3_El_concepto_del_tiempo_es_diferente_que_en_occident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hyperlink" Target="mailto:vlcinternationaltrade@gmail.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4758"/>
        </a:solid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D10997D-D449-DA43-AC95-FD536ECA5A0F}"/>
              </a:ext>
            </a:extLst>
          </p:cNvPr>
          <p:cNvSpPr txBox="1"/>
          <p:nvPr/>
        </p:nvSpPr>
        <p:spPr>
          <a:xfrm>
            <a:off x="574040" y="3520310"/>
            <a:ext cx="9765939" cy="602389"/>
          </a:xfrm>
          <a:prstGeom prst="rect">
            <a:avLst/>
          </a:prstGeom>
          <a:noFill/>
        </p:spPr>
        <p:txBody>
          <a:bodyPr wrap="square" rtlCol="0">
            <a:noAutofit/>
          </a:bodyPr>
          <a:lstStyle/>
          <a:p>
            <a:pPr>
              <a:defRPr/>
            </a:pPr>
            <a:endParaRPr lang="en-US" sz="3000" dirty="0">
              <a:solidFill>
                <a:prstClr val="white"/>
              </a:solidFill>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prstClr val="white"/>
                </a:solidFill>
                <a:latin typeface="Calibri" panose="020F0502020204030204"/>
              </a:rPr>
              <a:t> </a:t>
            </a:r>
            <a:endParaRPr kumimoji="0" lang="en-US" sz="3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p:txBody>
      </p:sp>
      <p:sp>
        <p:nvSpPr>
          <p:cNvPr id="10" name="CuadroTexto 9">
            <a:extLst>
              <a:ext uri="{FF2B5EF4-FFF2-40B4-BE49-F238E27FC236}">
                <a16:creationId xmlns:a16="http://schemas.microsoft.com/office/drawing/2014/main" id="{7FD9C383-7201-3A4F-9F1B-394D66AC0AE6}"/>
              </a:ext>
            </a:extLst>
          </p:cNvPr>
          <p:cNvSpPr txBox="1"/>
          <p:nvPr/>
        </p:nvSpPr>
        <p:spPr>
          <a:xfrm>
            <a:off x="730794" y="1752600"/>
            <a:ext cx="10869023" cy="124460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7000" b="1" noProof="0" dirty="0" smtClean="0">
                <a:solidFill>
                  <a:prstClr val="white"/>
                </a:solidFill>
                <a:latin typeface="Calibri" panose="020F0502020204030204"/>
              </a:rPr>
              <a:t>MODALIDADES DE PROMOCION Y ESTRATEGIAS DE NEGOCIACION</a:t>
            </a:r>
            <a:endParaRPr kumimoji="0" lang="es-AR" sz="70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78450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23"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CONTROLADOR</a:t>
            </a:r>
          </a:p>
          <a:p>
            <a:pPr algn="ctr">
              <a:defRPr/>
            </a:pPr>
            <a:r>
              <a:rPr lang="es-AR" sz="1600" dirty="0" smtClean="0">
                <a:solidFill>
                  <a:schemeClr val="bg1"/>
                </a:solidFill>
                <a:latin typeface="Calibri"/>
                <a:cs typeface="Calibri"/>
              </a:rPr>
              <a:t>Se frustran por la falta de urgencia en los demás y la gente demasiado emotiva o sensible los irrita.</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a:t>
            </a:r>
            <a:r>
              <a:rPr lang="es-ES" sz="2000" dirty="0" smtClean="0">
                <a:latin typeface="Calibri" panose="020F0502020204030204" pitchFamily="34" charset="0"/>
                <a:cs typeface="Calibri" panose="020F0502020204030204" pitchFamily="34" charset="0"/>
                <a:sym typeface="Calibri"/>
              </a:rPr>
              <a:t>LA CONTRAPARTE</a:t>
            </a:r>
            <a:endParaRPr sz="2000" dirty="0">
              <a:latin typeface="Calibri" panose="020F0502020204030204" pitchFamily="34" charset="0"/>
              <a:cs typeface="Calibri" panose="020F0502020204030204" pitchFamily="34" charset="0"/>
              <a:sym typeface="Calibri"/>
            </a:endParaRP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Trabaje la paciencia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Establezca planes con plazos de revisión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Desarrolle empatía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Trabaje su inteligencia emocional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Aprender a escuchar sin necesidad de dar una respuesta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Deseche la necesidad de siempre tener la razón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Delegue un proyecto y permita libertades de acción a quien lo este llevando a cabo.</a:t>
            </a:r>
            <a:endParaRPr lang="es-ES_tradnl" altLang="es-AR" sz="1600" dirty="0">
              <a:solidFill>
                <a:schemeClr val="bg1"/>
              </a:solidFill>
              <a:latin typeface="Calibri"/>
              <a:ea typeface="ヒラギノ角ゴ Pro W3" pitchFamily="-107" charset="-128"/>
              <a:cs typeface="Calibri"/>
            </a:endParaRP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Presente los proyectos y los datos de manera concisa. Enfóquese primero en los resultados, plazos y luego los medios.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use mucho tiempo para hablar de temas personales</a:t>
            </a:r>
            <a:endParaRPr lang="es-ES_tradnl" altLang="es-AR" sz="1600" dirty="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Si desea tratar un tema de clima laboral, abórdelo desde el impacto en el negocio</a:t>
            </a:r>
            <a:endParaRPr lang="es-ES_tradnl" altLang="es-AR" sz="1600" dirty="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Ponga foco y esfuerzo por cumplir los plazos</a:t>
            </a:r>
            <a:endParaRPr lang="es-ES_tradnl" altLang="es-AR" sz="1600" dirty="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Ojo con las promesas, si o si deberá cumplirlas. Es preferible establecer posibles escenarios que asegurar uno único.</a:t>
            </a:r>
            <a:endParaRPr lang="es-ES_tradnl" altLang="es-AR" sz="1600" dirty="0">
              <a:solidFill>
                <a:schemeClr val="bg1"/>
              </a:solidFill>
              <a:latin typeface="Calibri"/>
              <a:ea typeface="ヒラギノ角ゴ Pro W3" pitchFamily="-107" charset="-128"/>
              <a:cs typeface="Calibri"/>
            </a:endParaRPr>
          </a:p>
        </p:txBody>
      </p:sp>
      <p:sp>
        <p:nvSpPr>
          <p:cNvPr id="21" name="Text Box 13"/>
          <p:cNvSpPr txBox="1">
            <a:spLocks noChangeArrowheads="1"/>
          </p:cNvSpPr>
          <p:nvPr/>
        </p:nvSpPr>
        <p:spPr bwMode="auto">
          <a:xfrm>
            <a:off x="356326" y="1376767"/>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comportamientos:</a:t>
            </a:r>
          </a:p>
        </p:txBody>
      </p:sp>
    </p:spTree>
    <p:extLst>
      <p:ext uri="{BB962C8B-B14F-4D97-AF65-F5344CB8AC3E}">
        <p14:creationId xmlns:p14="http://schemas.microsoft.com/office/powerpoint/2010/main" val="168462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56326" y="1499599"/>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comportamientos:</a:t>
            </a:r>
          </a:p>
        </p:txBody>
      </p:sp>
      <p:sp>
        <p:nvSpPr>
          <p:cNvPr id="23"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CONFORTADOR</a:t>
            </a:r>
          </a:p>
          <a:p>
            <a:pPr algn="ctr">
              <a:defRPr/>
            </a:pPr>
            <a:r>
              <a:rPr lang="es-AR" sz="1600" dirty="0" smtClean="0">
                <a:solidFill>
                  <a:schemeClr val="bg1"/>
                </a:solidFill>
                <a:latin typeface="Calibri"/>
                <a:cs typeface="Calibri"/>
              </a:rPr>
              <a:t>No se sienten cómodos en presencia de gente agresiva y hacen un gran esfuerzo por evitar el conflicto.</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a:t>
            </a:r>
            <a:r>
              <a:rPr lang="es-ES" sz="2000" dirty="0" smtClean="0">
                <a:latin typeface="Calibri" panose="020F0502020204030204" pitchFamily="34" charset="0"/>
                <a:cs typeface="Calibri" panose="020F0502020204030204" pitchFamily="34" charset="0"/>
                <a:sym typeface="Calibri"/>
              </a:rPr>
              <a:t>LA CONTRAPARTE</a:t>
            </a:r>
            <a:endParaRPr sz="2000" dirty="0">
              <a:latin typeface="Calibri" panose="020F0502020204030204" pitchFamily="34" charset="0"/>
              <a:cs typeface="Calibri" panose="020F0502020204030204" pitchFamily="34" charset="0"/>
              <a:sym typeface="Calibri"/>
            </a:endParaRP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Oriéntese más hacia los resultados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Reduzca el tiempo en charlas personales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Ver el conflicto como un modo de aprendizaje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personalice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Concentre su atención en mayor análisis numéricos y estratégicos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Ser asertivo y tener autoridad no debe confundirse con maltrato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confundir equipos eficientes con amistad.</a:t>
            </a:r>
            <a:endParaRPr lang="es-ES_tradnl" altLang="es-AR" sz="1600" dirty="0">
              <a:solidFill>
                <a:schemeClr val="bg1"/>
              </a:solidFill>
              <a:latin typeface="Calibri"/>
              <a:ea typeface="ヒラギノ角ゴ Pro W3" pitchFamily="-107" charset="-128"/>
              <a:cs typeface="Calibri"/>
            </a:endParaRP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Comience las charlas preguntando sobre algo personal (familia, gustos, etc.)</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Muestre el impacto positivo que el proyecto tendrá en la gente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Revise el proyecto antes con otras personas que sean valiosas y referente para su supervisor. Llevar estas opiniones lo ayudaran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sea agresivo en su comunicación verbal o no verbal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Utilice gráficos y muéstrese cercano e informal, pero muy respetuoso</a:t>
            </a:r>
            <a:endParaRPr lang="es-ES_tradnl" altLang="es-AR" sz="1600" dirty="0">
              <a:solidFill>
                <a:schemeClr val="bg1"/>
              </a:solidFill>
              <a:latin typeface="Calibri"/>
              <a:ea typeface="ヒラギノ角ゴ Pro W3" pitchFamily="-107" charset="-128"/>
              <a:cs typeface="Calibri"/>
            </a:endParaRPr>
          </a:p>
        </p:txBody>
      </p:sp>
    </p:spTree>
    <p:extLst>
      <p:ext uri="{BB962C8B-B14F-4D97-AF65-F5344CB8AC3E}">
        <p14:creationId xmlns:p14="http://schemas.microsoft.com/office/powerpoint/2010/main" val="16045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56326" y="1499599"/>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comportamientos:</a:t>
            </a:r>
          </a:p>
        </p:txBody>
      </p:sp>
      <p:sp>
        <p:nvSpPr>
          <p:cNvPr id="23"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PROMOVEDOR</a:t>
            </a:r>
          </a:p>
          <a:p>
            <a:pPr algn="ctr">
              <a:defRPr/>
            </a:pPr>
            <a:r>
              <a:rPr lang="es-AR" sz="1600" dirty="0" smtClean="0">
                <a:solidFill>
                  <a:schemeClr val="bg1"/>
                </a:solidFill>
                <a:latin typeface="Calibri"/>
                <a:cs typeface="Calibri"/>
              </a:rPr>
              <a:t>Les desagrada la indecisión y tener que encargarse de grandes cantidades de datos fastidiosos.</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a:t>
            </a:r>
            <a:r>
              <a:rPr lang="es-ES" sz="2000" dirty="0" smtClean="0">
                <a:latin typeface="Calibri" panose="020F0502020204030204" pitchFamily="34" charset="0"/>
                <a:cs typeface="Calibri" panose="020F0502020204030204" pitchFamily="34" charset="0"/>
                <a:sym typeface="Calibri"/>
              </a:rPr>
              <a:t>LA CONTRAPARTE</a:t>
            </a:r>
            <a:endParaRPr sz="2000" dirty="0">
              <a:latin typeface="Calibri" panose="020F0502020204030204" pitchFamily="34" charset="0"/>
              <a:cs typeface="Calibri" panose="020F0502020204030204" pitchFamily="34" charset="0"/>
              <a:sym typeface="Calibri"/>
            </a:endParaRP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Trabajar la paciencia, no siempre la velocidad es aliada de los resultados.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a:solidFill>
                  <a:schemeClr val="bg1"/>
                </a:solidFill>
                <a:latin typeface="Calibri"/>
                <a:ea typeface="ヒラギノ角ゴ Pro W3" pitchFamily="-107" charset="-128"/>
                <a:cs typeface="Calibri"/>
              </a:rPr>
              <a:t>Concentre su atención en mayor análisis numéricos y estratégicos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Establecer fechas de seguimiento de corto y mediano plazo y cumplirlas </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Dejar a los otros terminar su trabajo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Aprenda a escuchar con empatía y negocie los tiempos y los pasos de acción de los proyectos que delega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Trabaje en lo importante, no se enfoque en lo urgente, delegue, deje para después lo que puede esperar y no se concentre en temas irrelevantes</a:t>
            </a: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Enfoque la charla en los resultados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Utilice gráficos concisos (Tablero del automóvil)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Importante mencionar plazos y mostrarse muy entusiasmado y competitivo (Siempre se puede o hay alguna alternativa)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Vaya reportando periódicamente para apaciguar la ansiedad.</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Ofrezca a su supervisor ser parte de alguna tarea de status en el proyecto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Sea un fanático de la visión, del proyecto y de los resultados del negocio</a:t>
            </a:r>
            <a:endParaRPr lang="es-ES_tradnl" altLang="es-AR" sz="1600" dirty="0">
              <a:solidFill>
                <a:schemeClr val="bg1"/>
              </a:solidFill>
              <a:latin typeface="Calibri"/>
              <a:ea typeface="ヒラギノ角ゴ Pro W3" pitchFamily="-107" charset="-128"/>
              <a:cs typeface="Calibri"/>
            </a:endParaRPr>
          </a:p>
        </p:txBody>
      </p:sp>
    </p:spTree>
    <p:extLst>
      <p:ext uri="{BB962C8B-B14F-4D97-AF65-F5344CB8AC3E}">
        <p14:creationId xmlns:p14="http://schemas.microsoft.com/office/powerpoint/2010/main" val="24062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56326" y="1499599"/>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comportamientos:</a:t>
            </a:r>
          </a:p>
        </p:txBody>
      </p:sp>
      <p:sp>
        <p:nvSpPr>
          <p:cNvPr id="23" name="7 Rectángulo"/>
          <p:cNvSpPr/>
          <p:nvPr/>
        </p:nvSpPr>
        <p:spPr>
          <a:xfrm>
            <a:off x="1248398"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ANALIZADOR</a:t>
            </a:r>
          </a:p>
          <a:p>
            <a:pPr algn="ctr">
              <a:defRPr/>
            </a:pPr>
            <a:r>
              <a:rPr lang="es-AR" sz="1600" dirty="0" smtClean="0">
                <a:solidFill>
                  <a:schemeClr val="bg1"/>
                </a:solidFill>
                <a:latin typeface="Calibri"/>
                <a:cs typeface="Calibri"/>
              </a:rPr>
              <a:t>Les molesta las generalizaciones y las decisiones que no se basan en hechos.</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a:t>
            </a:r>
            <a:r>
              <a:rPr lang="es-ES" sz="2000" dirty="0" smtClean="0">
                <a:latin typeface="Calibri" panose="020F0502020204030204" pitchFamily="34" charset="0"/>
                <a:cs typeface="Calibri" panose="020F0502020204030204" pitchFamily="34" charset="0"/>
                <a:sym typeface="Calibri"/>
              </a:rPr>
              <a:t>LA CONTRAPARTE </a:t>
            </a:r>
            <a:endParaRPr sz="2000" dirty="0">
              <a:latin typeface="Calibri" panose="020F0502020204030204" pitchFamily="34" charset="0"/>
              <a:cs typeface="Calibri" panose="020F0502020204030204" pitchFamily="34" charset="0"/>
              <a:sym typeface="Calibri"/>
            </a:endParaRP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Reducir y limitar el análisis de datos innecesarios.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Comenzar a tomar algunos riesgos</a:t>
            </a:r>
            <a:endParaRPr lang="es-ES_tradnl" altLang="es-AR" sz="1600" dirty="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Innovar y salir de la zona de confort</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Confiar más en sus sentimientos y en su intuición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Abrir mas su comunicación, escuchar diferentes opiniones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dilatar la acción por detalles mínimos, la perfección puede ser muy cara cuando se llega tarde</a:t>
            </a: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a:solidFill>
                  <a:schemeClr val="bg1"/>
                </a:solidFill>
                <a:latin typeface="Calibri"/>
                <a:ea typeface="ヒラギノ角ゴ Pro W3" pitchFamily="-107" charset="-128"/>
                <a:cs typeface="Calibri"/>
              </a:rPr>
              <a:t>Sea muy </a:t>
            </a:r>
            <a:r>
              <a:rPr lang="es-ES_tradnl" altLang="es-AR" sz="1600" dirty="0" smtClean="0">
                <a:solidFill>
                  <a:schemeClr val="bg1"/>
                </a:solidFill>
                <a:latin typeface="Calibri"/>
                <a:ea typeface="ヒラギノ角ゴ Pro W3" pitchFamily="-107" charset="-128"/>
                <a:cs typeface="Calibri"/>
              </a:rPr>
              <a:t>detallista. Reúna todos los datos necesarios, los hechos y la información completa </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Si va a presentar opiniones, deben tener presentación de encuesta o estadísticas, incluso verifique cuales son los datos del mercado.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Destine tiempo para que su supervisor haga preguntas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se frustre si debe ir a buscar más información y tener una segunda reunión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Muestre la urgencia y la importancia de no dilatar la decisión y como impactaría en el negocio</a:t>
            </a:r>
            <a:endParaRPr lang="es-ES_tradnl" altLang="es-AR" sz="1600" dirty="0">
              <a:solidFill>
                <a:schemeClr val="bg1"/>
              </a:solidFill>
              <a:latin typeface="Calibri"/>
              <a:ea typeface="ヒラギノ角ゴ Pro W3" pitchFamily="-107" charset="-128"/>
              <a:cs typeface="Calibri"/>
            </a:endParaRPr>
          </a:p>
        </p:txBody>
      </p:sp>
    </p:spTree>
    <p:extLst>
      <p:ext uri="{BB962C8B-B14F-4D97-AF65-F5344CB8AC3E}">
        <p14:creationId xmlns:p14="http://schemas.microsoft.com/office/powerpoint/2010/main" val="34535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4758"/>
        </a:solid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B79D39C-0F96-4354-AA8E-9FDBD1E95FBA}"/>
              </a:ext>
            </a:extLst>
          </p:cNvPr>
          <p:cNvSpPr txBox="1"/>
          <p:nvPr/>
        </p:nvSpPr>
        <p:spPr>
          <a:xfrm>
            <a:off x="1862910" y="2517827"/>
            <a:ext cx="8529319" cy="1323439"/>
          </a:xfrm>
          <a:prstGeom prst="rect">
            <a:avLst/>
          </a:prstGeom>
          <a:solidFill>
            <a:srgbClr val="28A1CA"/>
          </a:solidFill>
        </p:spPr>
        <p:txBody>
          <a:bodyPr wrap="square" rtlCol="0">
            <a:spAutoFit/>
          </a:bodyPr>
          <a:lstStyle>
            <a:defPPr>
              <a:defRPr lang="es-AR"/>
            </a:defPPr>
            <a:lvl1pPr>
              <a:defRPr sz="4800" b="1">
                <a:solidFill>
                  <a:schemeClr val="bg1"/>
                </a:solidFill>
              </a:defRPr>
            </a:lvl1pPr>
          </a:lstStyle>
          <a:p>
            <a:pPr algn="ctr"/>
            <a:r>
              <a:rPr lang="es-AR" sz="4000" dirty="0" smtClean="0"/>
              <a:t>PODEMOS TENER UN SOLO ESTILO O VARIOS </a:t>
            </a:r>
            <a:endParaRPr lang="es-AR" sz="4000" dirty="0"/>
          </a:p>
        </p:txBody>
      </p:sp>
      <p:sp>
        <p:nvSpPr>
          <p:cNvPr id="10" name="TextBox 2">
            <a:extLst>
              <a:ext uri="{FF2B5EF4-FFF2-40B4-BE49-F238E27FC236}">
                <a16:creationId xmlns:a16="http://schemas.microsoft.com/office/drawing/2014/main" id="{4B3EA394-2E23-4268-926B-5909149EFFBE}"/>
              </a:ext>
            </a:extLst>
          </p:cNvPr>
          <p:cNvSpPr txBox="1"/>
          <p:nvPr/>
        </p:nvSpPr>
        <p:spPr>
          <a:xfrm>
            <a:off x="5095606" y="4154566"/>
            <a:ext cx="2358931" cy="338554"/>
          </a:xfrm>
          <a:prstGeom prst="rect">
            <a:avLst/>
          </a:prstGeom>
          <a:solidFill>
            <a:srgbClr val="7F7F7F">
              <a:alpha val="44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smtClean="0">
                <a:solidFill>
                  <a:srgbClr val="FFFFFF"/>
                </a:solidFill>
                <a:latin typeface="Calibri Light"/>
                <a:cs typeface="Calibri Light"/>
              </a:rPr>
              <a:t>TAREA AUTODESARROLLO</a:t>
            </a:r>
            <a:endParaRPr lang="en-US" sz="1600" i="1" dirty="0">
              <a:solidFill>
                <a:srgbClr val="FFFFFF"/>
              </a:solidFill>
              <a:latin typeface="Calibri Light"/>
              <a:cs typeface="Calibri Light"/>
            </a:endParaRPr>
          </a:p>
        </p:txBody>
      </p:sp>
    </p:spTree>
    <p:extLst>
      <p:ext uri="{BB962C8B-B14F-4D97-AF65-F5344CB8AC3E}">
        <p14:creationId xmlns:p14="http://schemas.microsoft.com/office/powerpoint/2010/main" val="2973696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5" name="Google Shape;134;p18"/>
          <p:cNvSpPr txBox="1"/>
          <p:nvPr/>
        </p:nvSpPr>
        <p:spPr>
          <a:xfrm>
            <a:off x="202566" y="4366472"/>
            <a:ext cx="9654128" cy="830997"/>
          </a:xfrm>
          <a:prstGeom prst="rect">
            <a:avLst/>
          </a:prstGeom>
          <a:solidFill>
            <a:srgbClr val="00AD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chemeClr val="lt1"/>
                </a:solidFill>
                <a:latin typeface="Calibri"/>
                <a:cs typeface="Calibri"/>
                <a:sym typeface="Calibri"/>
              </a:rPr>
              <a:t>GESTIÓN ORIENTADA A RESULTADOS</a:t>
            </a:r>
            <a:endParaRPr dirty="0"/>
          </a:p>
        </p:txBody>
      </p:sp>
    </p:spTree>
    <p:extLst>
      <p:ext uri="{BB962C8B-B14F-4D97-AF65-F5344CB8AC3E}">
        <p14:creationId xmlns:p14="http://schemas.microsoft.com/office/powerpoint/2010/main" val="3660928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404965"/>
            <a:ext cx="4555789"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Funciones </a:t>
            </a:r>
            <a:r>
              <a:rPr lang="es-ES_tradnl" sz="3200" b="1" dirty="0" smtClean="0">
                <a:solidFill>
                  <a:schemeClr val="bg1"/>
                </a:solidFill>
                <a:latin typeface="Calibri"/>
                <a:cs typeface="Calibri"/>
              </a:rPr>
              <a:t>de la gestión</a:t>
            </a:r>
            <a:endParaRPr lang="es-ES_tradnl" sz="3200" b="1" dirty="0">
              <a:solidFill>
                <a:schemeClr val="bg1"/>
              </a:solidFill>
              <a:latin typeface="Calibri"/>
              <a:cs typeface="Calibri"/>
            </a:endParaRPr>
          </a:p>
        </p:txBody>
      </p:sp>
      <p:sp>
        <p:nvSpPr>
          <p:cNvPr id="30" name="Text Box 13"/>
          <p:cNvSpPr txBox="1">
            <a:spLocks noChangeArrowheads="1"/>
          </p:cNvSpPr>
          <p:nvPr/>
        </p:nvSpPr>
        <p:spPr bwMode="auto">
          <a:xfrm>
            <a:off x="552278" y="136611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4 Funciones básicas:</a:t>
            </a:r>
          </a:p>
        </p:txBody>
      </p:sp>
      <p:grpSp>
        <p:nvGrpSpPr>
          <p:cNvPr id="7" name="Grupo 6"/>
          <p:cNvGrpSpPr/>
          <p:nvPr/>
        </p:nvGrpSpPr>
        <p:grpSpPr>
          <a:xfrm>
            <a:off x="152229" y="2440013"/>
            <a:ext cx="2800461" cy="3670274"/>
            <a:chOff x="1409893" y="2230463"/>
            <a:chExt cx="4486262" cy="3670274"/>
          </a:xfrm>
        </p:grpSpPr>
        <p:sp>
          <p:nvSpPr>
            <p:cNvPr id="8" name="Text Box 9"/>
            <p:cNvSpPr txBox="1">
              <a:spLocks noChangeArrowheads="1"/>
            </p:cNvSpPr>
            <p:nvPr/>
          </p:nvSpPr>
          <p:spPr bwMode="auto">
            <a:xfrm>
              <a:off x="1409893" y="2230463"/>
              <a:ext cx="4474923" cy="678611"/>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2800" b="1" dirty="0" smtClean="0">
                  <a:solidFill>
                    <a:schemeClr val="bg1"/>
                  </a:solidFill>
                  <a:latin typeface="Calibri"/>
                  <a:ea typeface="ヒラギノ角ゴ Pro W3" charset="0"/>
                  <a:cs typeface="Calibri"/>
                </a:rPr>
                <a:t>PLANEAR</a:t>
              </a:r>
              <a:endParaRPr lang="en-US" sz="2800" b="1" dirty="0">
                <a:solidFill>
                  <a:schemeClr val="bg1"/>
                </a:solidFill>
                <a:latin typeface="Calibri"/>
                <a:ea typeface="ヒラギノ角ゴ Pro W3" charset="0"/>
                <a:cs typeface="Calibri"/>
              </a:endParaRPr>
            </a:p>
          </p:txBody>
        </p:sp>
        <p:sp>
          <p:nvSpPr>
            <p:cNvPr id="9" name="12 Rectángulo"/>
            <p:cNvSpPr/>
            <p:nvPr/>
          </p:nvSpPr>
          <p:spPr>
            <a:xfrm>
              <a:off x="1409893" y="290879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Definir metas y objetivos.</a:t>
              </a:r>
            </a:p>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Establecer la estrategia general.</a:t>
              </a:r>
            </a:p>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Crear planes que integren y coordinen las diferentes actividades.</a:t>
              </a:r>
              <a:endParaRPr lang="en-US" sz="2000" dirty="0">
                <a:solidFill>
                  <a:schemeClr val="tx1"/>
                </a:solidFill>
                <a:latin typeface="Calibri" charset="0"/>
                <a:ea typeface="ヒラギノ角ゴ Pro W3" charset="0"/>
                <a:cs typeface="ヒラギノ角ゴ Pro W3" charset="0"/>
              </a:endParaRPr>
            </a:p>
          </p:txBody>
        </p:sp>
      </p:grpSp>
      <p:grpSp>
        <p:nvGrpSpPr>
          <p:cNvPr id="19" name="Grupo 18"/>
          <p:cNvGrpSpPr/>
          <p:nvPr/>
        </p:nvGrpSpPr>
        <p:grpSpPr>
          <a:xfrm>
            <a:off x="3136086" y="2440013"/>
            <a:ext cx="2800461" cy="3670274"/>
            <a:chOff x="1409893" y="2230463"/>
            <a:chExt cx="4486262" cy="3670274"/>
          </a:xfrm>
        </p:grpSpPr>
        <p:sp>
          <p:nvSpPr>
            <p:cNvPr id="20" name="Text Box 9"/>
            <p:cNvSpPr txBox="1">
              <a:spLocks noChangeArrowheads="1"/>
            </p:cNvSpPr>
            <p:nvPr/>
          </p:nvSpPr>
          <p:spPr bwMode="auto">
            <a:xfrm>
              <a:off x="1409893" y="2230463"/>
              <a:ext cx="4474923" cy="678611"/>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2800" b="1" dirty="0" smtClean="0">
                  <a:solidFill>
                    <a:schemeClr val="bg1"/>
                  </a:solidFill>
                  <a:latin typeface="Calibri"/>
                  <a:ea typeface="ヒラギノ角ゴ Pro W3" charset="0"/>
                  <a:cs typeface="Calibri"/>
                </a:rPr>
                <a:t>ORGANIZAR</a:t>
              </a:r>
              <a:endParaRPr lang="en-US" sz="2800" b="1" dirty="0">
                <a:solidFill>
                  <a:schemeClr val="bg1"/>
                </a:solidFill>
                <a:latin typeface="Calibri"/>
                <a:ea typeface="ヒラギノ角ゴ Pro W3" charset="0"/>
                <a:cs typeface="Calibri"/>
              </a:endParaRPr>
            </a:p>
          </p:txBody>
        </p:sp>
        <p:sp>
          <p:nvSpPr>
            <p:cNvPr id="21" name="12 Rectángulo"/>
            <p:cNvSpPr/>
            <p:nvPr/>
          </p:nvSpPr>
          <p:spPr>
            <a:xfrm>
              <a:off x="1409893" y="290879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Diseñar la estructura de la organización.</a:t>
              </a:r>
            </a:p>
            <a:p>
              <a:pPr marL="342900" indent="-342900">
                <a:lnSpc>
                  <a:spcPct val="90000"/>
                </a:lnSpc>
                <a:buClr>
                  <a:srgbClr val="0991D1"/>
                </a:buClr>
                <a:buFont typeface="Wingdings" panose="05000000000000000000" pitchFamily="2" charset="2"/>
                <a:buChar char="§"/>
                <a:defRPr/>
              </a:pPr>
              <a:r>
                <a:rPr lang="es-AR" sz="2000" dirty="0">
                  <a:solidFill>
                    <a:schemeClr val="tx1"/>
                  </a:solidFill>
                  <a:latin typeface="Calibri" charset="0"/>
                  <a:ea typeface="ヒラギノ角ゴ Pro W3" charset="0"/>
                  <a:cs typeface="ヒラギノ角ゴ Pro W3" charset="0"/>
                </a:rPr>
                <a:t>D</a:t>
              </a:r>
              <a:r>
                <a:rPr lang="es-AR" sz="2000" dirty="0" smtClean="0">
                  <a:solidFill>
                    <a:schemeClr val="tx1"/>
                  </a:solidFill>
                  <a:latin typeface="Calibri" charset="0"/>
                  <a:ea typeface="ヒラギノ角ゴ Pro W3" charset="0"/>
                  <a:cs typeface="ヒラギノ角ゴ Pro W3" charset="0"/>
                </a:rPr>
                <a:t>eterminación de tareas, </a:t>
              </a:r>
              <a:r>
                <a:rPr lang="es-AR" sz="2000" dirty="0">
                  <a:solidFill>
                    <a:schemeClr val="tx1"/>
                  </a:solidFill>
                  <a:latin typeface="Calibri" charset="0"/>
                  <a:ea typeface="ヒラギノ角ゴ Pro W3" charset="0"/>
                  <a:cs typeface="ヒラギノ角ゴ Pro W3" charset="0"/>
                </a:rPr>
                <a:t>quién las hará, cómo se agruparán, quién reportará a quién y dónde se tomarán las decisiones.</a:t>
              </a:r>
              <a:endParaRPr lang="en-US" sz="2000" dirty="0">
                <a:solidFill>
                  <a:schemeClr val="tx1"/>
                </a:solidFill>
                <a:latin typeface="Calibri" charset="0"/>
                <a:ea typeface="ヒラギノ角ゴ Pro W3" charset="0"/>
                <a:cs typeface="ヒラギノ角ゴ Pro W3" charset="0"/>
              </a:endParaRPr>
            </a:p>
          </p:txBody>
        </p:sp>
      </p:grpSp>
      <p:grpSp>
        <p:nvGrpSpPr>
          <p:cNvPr id="22" name="Grupo 21"/>
          <p:cNvGrpSpPr/>
          <p:nvPr/>
        </p:nvGrpSpPr>
        <p:grpSpPr>
          <a:xfrm>
            <a:off x="6146563" y="2440013"/>
            <a:ext cx="2800461" cy="3670274"/>
            <a:chOff x="1409893" y="2230463"/>
            <a:chExt cx="4486262" cy="3670274"/>
          </a:xfrm>
        </p:grpSpPr>
        <p:sp>
          <p:nvSpPr>
            <p:cNvPr id="23" name="Text Box 9"/>
            <p:cNvSpPr txBox="1">
              <a:spLocks noChangeArrowheads="1"/>
            </p:cNvSpPr>
            <p:nvPr/>
          </p:nvSpPr>
          <p:spPr bwMode="auto">
            <a:xfrm>
              <a:off x="1409893" y="2230463"/>
              <a:ext cx="4474922" cy="678611"/>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2800" b="1" dirty="0" smtClean="0">
                  <a:solidFill>
                    <a:schemeClr val="bg1"/>
                  </a:solidFill>
                  <a:latin typeface="Calibri"/>
                  <a:ea typeface="ヒラギノ角ゴ Pro W3" charset="0"/>
                  <a:cs typeface="Calibri"/>
                </a:rPr>
                <a:t>DIRIGIR</a:t>
              </a:r>
              <a:endParaRPr lang="en-US" sz="2800" b="1" dirty="0">
                <a:solidFill>
                  <a:schemeClr val="bg1"/>
                </a:solidFill>
                <a:latin typeface="Calibri"/>
                <a:ea typeface="ヒラギノ角ゴ Pro W3" charset="0"/>
                <a:cs typeface="Calibri"/>
              </a:endParaRPr>
            </a:p>
          </p:txBody>
        </p:sp>
        <p:sp>
          <p:nvSpPr>
            <p:cNvPr id="24" name="12 Rectángulo"/>
            <p:cNvSpPr/>
            <p:nvPr/>
          </p:nvSpPr>
          <p:spPr>
            <a:xfrm>
              <a:off x="1409893" y="290879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90000"/>
                </a:lnSpc>
                <a:buClr>
                  <a:srgbClr val="0991D1"/>
                </a:buClr>
                <a:buFont typeface="Wingdings" panose="05000000000000000000" pitchFamily="2" charset="2"/>
                <a:buChar char="§"/>
                <a:defRPr/>
              </a:pPr>
              <a:r>
                <a:rPr lang="es-AR" sz="2000" dirty="0" smtClean="0">
                  <a:solidFill>
                    <a:schemeClr val="tx1"/>
                  </a:solidFill>
                  <a:latin typeface="Calibri" charset="0"/>
                  <a:ea typeface="ヒラギノ角ゴ Pro W3" charset="0"/>
                  <a:cs typeface="ヒラギノ角ゴ Pro W3" charset="0"/>
                </a:rPr>
                <a:t>Motivar a </a:t>
              </a:r>
              <a:r>
                <a:rPr lang="es-AR" sz="2000" dirty="0">
                  <a:solidFill>
                    <a:schemeClr val="tx1"/>
                  </a:solidFill>
                  <a:latin typeface="Calibri" charset="0"/>
                  <a:ea typeface="ヒラギノ角ゴ Pro W3" charset="0"/>
                  <a:cs typeface="ヒラギノ角ゴ Pro W3" charset="0"/>
                </a:rPr>
                <a:t>los </a:t>
              </a:r>
              <a:r>
                <a:rPr lang="es-AR" sz="2000" dirty="0" smtClean="0">
                  <a:solidFill>
                    <a:schemeClr val="tx1"/>
                  </a:solidFill>
                  <a:latin typeface="Calibri" charset="0"/>
                  <a:ea typeface="ヒラギノ角ゴ Pro W3" charset="0"/>
                  <a:cs typeface="ヒラギノ角ゴ Pro W3" charset="0"/>
                </a:rPr>
                <a:t>colaboradores </a:t>
              </a:r>
            </a:p>
            <a:p>
              <a:pPr marL="342900" indent="-342900">
                <a:lnSpc>
                  <a:spcPct val="90000"/>
                </a:lnSpc>
                <a:buClr>
                  <a:srgbClr val="0991D1"/>
                </a:buClr>
                <a:buFont typeface="Wingdings" panose="05000000000000000000" pitchFamily="2" charset="2"/>
                <a:buChar char="§"/>
                <a:defRPr/>
              </a:pPr>
              <a:r>
                <a:rPr lang="es-AR" sz="2000" dirty="0" smtClean="0">
                  <a:solidFill>
                    <a:schemeClr val="tx1"/>
                  </a:solidFill>
                  <a:latin typeface="Calibri" charset="0"/>
                  <a:ea typeface="ヒラギノ角ゴ Pro W3" charset="0"/>
                  <a:cs typeface="ヒラギノ角ゴ Pro W3" charset="0"/>
                </a:rPr>
                <a:t>Dirigir </a:t>
              </a:r>
              <a:r>
                <a:rPr lang="es-AR" sz="2000" dirty="0">
                  <a:solidFill>
                    <a:schemeClr val="tx1"/>
                  </a:solidFill>
                  <a:latin typeface="Calibri" charset="0"/>
                  <a:ea typeface="ヒラギノ角ゴ Pro W3" charset="0"/>
                  <a:cs typeface="ヒラギノ角ゴ Pro W3" charset="0"/>
                </a:rPr>
                <a:t>las actividades de </a:t>
              </a:r>
              <a:r>
                <a:rPr lang="es-AR" sz="2000" dirty="0" smtClean="0">
                  <a:solidFill>
                    <a:schemeClr val="tx1"/>
                  </a:solidFill>
                  <a:latin typeface="Calibri" charset="0"/>
                  <a:ea typeface="ヒラギノ角ゴ Pro W3" charset="0"/>
                  <a:cs typeface="ヒラギノ角ゴ Pro W3" charset="0"/>
                </a:rPr>
                <a:t>otros.</a:t>
              </a:r>
            </a:p>
            <a:p>
              <a:pPr marL="342900" indent="-342900">
                <a:lnSpc>
                  <a:spcPct val="90000"/>
                </a:lnSpc>
                <a:buClr>
                  <a:srgbClr val="0991D1"/>
                </a:buClr>
                <a:buFont typeface="Wingdings" panose="05000000000000000000" pitchFamily="2" charset="2"/>
                <a:buChar char="§"/>
                <a:defRPr/>
              </a:pPr>
              <a:r>
                <a:rPr lang="es-AR" sz="2000" dirty="0" smtClean="0">
                  <a:solidFill>
                    <a:schemeClr val="tx1"/>
                  </a:solidFill>
                  <a:latin typeface="Calibri" charset="0"/>
                  <a:ea typeface="ヒラギノ角ゴ Pro W3" charset="0"/>
                  <a:cs typeface="ヒラギノ角ゴ Pro W3" charset="0"/>
                </a:rPr>
                <a:t>Seleccionar </a:t>
              </a:r>
              <a:r>
                <a:rPr lang="es-AR" sz="2000" dirty="0">
                  <a:solidFill>
                    <a:schemeClr val="tx1"/>
                  </a:solidFill>
                  <a:latin typeface="Calibri" charset="0"/>
                  <a:ea typeface="ヒラギノ角ゴ Pro W3" charset="0"/>
                  <a:cs typeface="ヒラギノ角ゴ Pro W3" charset="0"/>
                </a:rPr>
                <a:t>los canales de comunicación más </a:t>
              </a:r>
              <a:r>
                <a:rPr lang="es-AR" sz="2000" dirty="0" smtClean="0">
                  <a:solidFill>
                    <a:schemeClr val="tx1"/>
                  </a:solidFill>
                  <a:latin typeface="Calibri" charset="0"/>
                  <a:ea typeface="ヒラギノ角ゴ Pro W3" charset="0"/>
                  <a:cs typeface="ヒラギノ角ゴ Pro W3" charset="0"/>
                </a:rPr>
                <a:t>eficaces.</a:t>
              </a:r>
            </a:p>
            <a:p>
              <a:pPr marL="342900" indent="-342900">
                <a:lnSpc>
                  <a:spcPct val="90000"/>
                </a:lnSpc>
                <a:buClr>
                  <a:srgbClr val="0991D1"/>
                </a:buClr>
                <a:buFont typeface="Wingdings" panose="05000000000000000000" pitchFamily="2" charset="2"/>
                <a:buChar char="§"/>
                <a:defRPr/>
              </a:pPr>
              <a:r>
                <a:rPr lang="es-AR" sz="2000" dirty="0" smtClean="0">
                  <a:solidFill>
                    <a:schemeClr val="tx1"/>
                  </a:solidFill>
                  <a:latin typeface="Calibri" charset="0"/>
                  <a:ea typeface="ヒラギノ角ゴ Pro W3" charset="0"/>
                  <a:cs typeface="ヒラギノ角ゴ Pro W3" charset="0"/>
                </a:rPr>
                <a:t>Resolver </a:t>
              </a:r>
              <a:r>
                <a:rPr lang="es-AR" sz="2000" dirty="0">
                  <a:solidFill>
                    <a:schemeClr val="tx1"/>
                  </a:solidFill>
                  <a:latin typeface="Calibri" charset="0"/>
                  <a:ea typeface="ヒラギノ角ゴ Pro W3" charset="0"/>
                  <a:cs typeface="ヒラギノ角ゴ Pro W3" charset="0"/>
                </a:rPr>
                <a:t>conflictos entre los </a:t>
              </a:r>
              <a:r>
                <a:rPr lang="es-AR" sz="2000" dirty="0" smtClean="0">
                  <a:solidFill>
                    <a:schemeClr val="tx1"/>
                  </a:solidFill>
                  <a:latin typeface="Calibri" charset="0"/>
                  <a:ea typeface="ヒラギノ角ゴ Pro W3" charset="0"/>
                  <a:cs typeface="ヒラギノ角ゴ Pro W3" charset="0"/>
                </a:rPr>
                <a:t>miembros.</a:t>
              </a:r>
              <a:endParaRPr lang="en-US" sz="2000" dirty="0">
                <a:solidFill>
                  <a:schemeClr val="tx1"/>
                </a:solidFill>
                <a:latin typeface="Calibri" charset="0"/>
                <a:ea typeface="ヒラギノ角ゴ Pro W3" charset="0"/>
                <a:cs typeface="ヒラギノ角ゴ Pro W3" charset="0"/>
              </a:endParaRPr>
            </a:p>
          </p:txBody>
        </p:sp>
      </p:grpSp>
      <p:grpSp>
        <p:nvGrpSpPr>
          <p:cNvPr id="25" name="Grupo 24"/>
          <p:cNvGrpSpPr/>
          <p:nvPr/>
        </p:nvGrpSpPr>
        <p:grpSpPr>
          <a:xfrm>
            <a:off x="9157041" y="2440013"/>
            <a:ext cx="2800461" cy="3670274"/>
            <a:chOff x="1409893" y="2230463"/>
            <a:chExt cx="4486262" cy="3670274"/>
          </a:xfrm>
        </p:grpSpPr>
        <p:sp>
          <p:nvSpPr>
            <p:cNvPr id="26" name="Text Box 9"/>
            <p:cNvSpPr txBox="1">
              <a:spLocks noChangeArrowheads="1"/>
            </p:cNvSpPr>
            <p:nvPr/>
          </p:nvSpPr>
          <p:spPr bwMode="auto">
            <a:xfrm>
              <a:off x="1409893" y="2230463"/>
              <a:ext cx="4474923" cy="678611"/>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2800" b="1" dirty="0" smtClean="0">
                  <a:solidFill>
                    <a:schemeClr val="bg1"/>
                  </a:solidFill>
                  <a:latin typeface="Calibri"/>
                  <a:ea typeface="ヒラギノ角ゴ Pro W3" charset="0"/>
                  <a:cs typeface="Calibri"/>
                </a:rPr>
                <a:t>CONTROLAR</a:t>
              </a:r>
              <a:endParaRPr lang="en-US" sz="2800" b="1" dirty="0">
                <a:solidFill>
                  <a:schemeClr val="bg1"/>
                </a:solidFill>
                <a:latin typeface="Calibri"/>
                <a:ea typeface="ヒラギノ角ゴ Pro W3" charset="0"/>
                <a:cs typeface="Calibri"/>
              </a:endParaRPr>
            </a:p>
          </p:txBody>
        </p:sp>
        <p:sp>
          <p:nvSpPr>
            <p:cNvPr id="27" name="12 Rectángulo"/>
            <p:cNvSpPr/>
            <p:nvPr/>
          </p:nvSpPr>
          <p:spPr>
            <a:xfrm>
              <a:off x="1409893" y="290879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Garantizar que se cumpla con todo el proceso.</a:t>
              </a:r>
            </a:p>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Dar seguimiento.</a:t>
              </a:r>
            </a:p>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Establecer métricas.</a:t>
              </a:r>
            </a:p>
            <a:p>
              <a:pPr marL="342900" indent="-342900">
                <a:lnSpc>
                  <a:spcPct val="90000"/>
                </a:lnSpc>
                <a:buClr>
                  <a:srgbClr val="0991D1"/>
                </a:buClr>
                <a:buFont typeface="Wingdings" panose="05000000000000000000" pitchFamily="2" charset="2"/>
                <a:buChar char="§"/>
                <a:defRPr/>
              </a:pPr>
              <a:r>
                <a:rPr lang="es-ES" sz="2000" dirty="0" smtClean="0">
                  <a:solidFill>
                    <a:schemeClr val="tx1"/>
                  </a:solidFill>
                  <a:latin typeface="Calibri" charset="0"/>
                  <a:ea typeface="ヒラギノ角ゴ Pro W3" charset="0"/>
                  <a:cs typeface="ヒラギノ角ゴ Pro W3" charset="0"/>
                </a:rPr>
                <a:t>Identificar desvíos.</a:t>
              </a:r>
              <a:endParaRPr lang="en-US" sz="2000" dirty="0">
                <a:solidFill>
                  <a:schemeClr val="tx1"/>
                </a:solidFill>
                <a:latin typeface="Calibri" charset="0"/>
                <a:ea typeface="ヒラギノ角ゴ Pro W3" charset="0"/>
                <a:cs typeface="ヒラギノ角ゴ Pro W3" charset="0"/>
              </a:endParaRPr>
            </a:p>
          </p:txBody>
        </p:sp>
      </p:grpSp>
    </p:spTree>
    <p:extLst>
      <p:ext uri="{BB962C8B-B14F-4D97-AF65-F5344CB8AC3E}">
        <p14:creationId xmlns:p14="http://schemas.microsoft.com/office/powerpoint/2010/main" val="20768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 name="Text Box 9"/>
          <p:cNvSpPr txBox="1">
            <a:spLocks noChangeArrowheads="1"/>
          </p:cNvSpPr>
          <p:nvPr/>
        </p:nvSpPr>
        <p:spPr bwMode="auto">
          <a:xfrm>
            <a:off x="70428" y="2875532"/>
            <a:ext cx="1570113" cy="2409854"/>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r>
              <a:rPr lang="es-ES" sz="1700" b="1" dirty="0" smtClean="0">
                <a:solidFill>
                  <a:schemeClr val="bg1"/>
                </a:solidFill>
                <a:latin typeface="Calibri"/>
                <a:ea typeface="ヒラギノ角ゴ Pro W3" charset="0"/>
                <a:cs typeface="Calibri"/>
              </a:rPr>
              <a:t>1.</a:t>
            </a:r>
          </a:p>
          <a:p>
            <a:pPr algn="ctr" eaLnBrk="1" hangingPunct="1">
              <a:lnSpc>
                <a:spcPct val="90000"/>
              </a:lnSpc>
            </a:pPr>
            <a:r>
              <a:rPr lang="es-ES" sz="1700" dirty="0" smtClean="0">
                <a:solidFill>
                  <a:schemeClr val="bg1"/>
                </a:solidFill>
                <a:latin typeface="Calibri"/>
                <a:ea typeface="ヒラギノ角ゴ Pro W3" charset="0"/>
                <a:cs typeface="Calibri"/>
              </a:rPr>
              <a:t>Identificar el </a:t>
            </a:r>
          </a:p>
          <a:p>
            <a:pPr algn="ctr" eaLnBrk="1" hangingPunct="1">
              <a:lnSpc>
                <a:spcPct val="90000"/>
              </a:lnSpc>
            </a:pPr>
            <a:r>
              <a:rPr lang="es-ES" sz="1700" b="1" dirty="0" smtClean="0">
                <a:solidFill>
                  <a:schemeClr val="bg1"/>
                </a:solidFill>
                <a:latin typeface="Calibri"/>
                <a:ea typeface="ヒラギノ角ゴ Pro W3" charset="0"/>
                <a:cs typeface="Calibri"/>
              </a:rPr>
              <a:t>OBJETIVO GLOBAL</a:t>
            </a: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s-ES" sz="1700" b="1" dirty="0" smtClean="0">
              <a:solidFill>
                <a:schemeClr val="bg1"/>
              </a:solidFill>
              <a:latin typeface="Calibri"/>
              <a:ea typeface="ヒラギノ角ゴ Pro W3" charset="0"/>
              <a:cs typeface="Calibri"/>
            </a:endParaRPr>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El proceso de Planificación Estratégica:</a:t>
            </a:r>
          </a:p>
        </p:txBody>
      </p:sp>
      <p:sp>
        <p:nvSpPr>
          <p:cNvPr id="36" name="CuadroTexto 35">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Funciones de la gerencia</a:t>
            </a:r>
            <a:endParaRPr lang="es-ES_tradnl" sz="3200" b="1" dirty="0">
              <a:solidFill>
                <a:schemeClr val="bg1"/>
              </a:solidFill>
              <a:latin typeface="Calibri"/>
              <a:cs typeface="Calibri"/>
            </a:endParaRPr>
          </a:p>
        </p:txBody>
      </p:sp>
      <p:sp>
        <p:nvSpPr>
          <p:cNvPr id="37" name="Text Box 9"/>
          <p:cNvSpPr txBox="1">
            <a:spLocks noChangeArrowheads="1"/>
          </p:cNvSpPr>
          <p:nvPr/>
        </p:nvSpPr>
        <p:spPr bwMode="auto">
          <a:xfrm>
            <a:off x="2164832" y="2875532"/>
            <a:ext cx="1570113" cy="2409854"/>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r>
              <a:rPr lang="es-ES" sz="1700" b="1" dirty="0" smtClean="0">
                <a:solidFill>
                  <a:schemeClr val="bg1"/>
                </a:solidFill>
                <a:latin typeface="Calibri"/>
                <a:ea typeface="ヒラギノ角ゴ Pro W3" charset="0"/>
                <a:cs typeface="Calibri"/>
              </a:rPr>
              <a:t>2.</a:t>
            </a:r>
          </a:p>
          <a:p>
            <a:pPr algn="ctr" eaLnBrk="1" hangingPunct="1">
              <a:lnSpc>
                <a:spcPct val="90000"/>
              </a:lnSpc>
            </a:pPr>
            <a:r>
              <a:rPr lang="es-ES" sz="1700" dirty="0" smtClean="0">
                <a:solidFill>
                  <a:schemeClr val="bg1"/>
                </a:solidFill>
                <a:latin typeface="Calibri"/>
                <a:ea typeface="ヒラギノ角ゴ Pro W3" charset="0"/>
                <a:cs typeface="Calibri"/>
              </a:rPr>
              <a:t>Análisis situacional</a:t>
            </a:r>
          </a:p>
          <a:p>
            <a:pPr algn="ctr" eaLnBrk="1" hangingPunct="1">
              <a:lnSpc>
                <a:spcPct val="90000"/>
              </a:lnSpc>
            </a:pPr>
            <a:r>
              <a:rPr lang="es-ES" sz="1700" b="1" dirty="0" smtClean="0">
                <a:solidFill>
                  <a:schemeClr val="bg1"/>
                </a:solidFill>
                <a:latin typeface="Calibri"/>
                <a:ea typeface="ヒラギノ角ゴ Pro W3" charset="0"/>
                <a:cs typeface="Calibri"/>
              </a:rPr>
              <a:t>FODA</a:t>
            </a:r>
          </a:p>
          <a:p>
            <a:pPr algn="ctr" eaLnBrk="1" hangingPunct="1">
              <a:lnSpc>
                <a:spcPct val="90000"/>
              </a:lnSpc>
            </a:pPr>
            <a:r>
              <a:rPr lang="es-ES" sz="1700" b="1" dirty="0" smtClean="0">
                <a:solidFill>
                  <a:schemeClr val="bg1"/>
                </a:solidFill>
                <a:latin typeface="Calibri"/>
                <a:ea typeface="ヒラギノ角ゴ Pro W3" charset="0"/>
                <a:cs typeface="Calibri"/>
              </a:rPr>
              <a:t>PESTEL</a:t>
            </a:r>
          </a:p>
          <a:p>
            <a:pPr algn="ctr" eaLnBrk="1" hangingPunct="1">
              <a:lnSpc>
                <a:spcPct val="90000"/>
              </a:lnSpc>
            </a:pPr>
            <a:endParaRPr lang="en-US" sz="1700" b="1" dirty="0">
              <a:solidFill>
                <a:schemeClr val="bg1"/>
              </a:solidFill>
              <a:latin typeface="Calibri"/>
              <a:ea typeface="ヒラギノ角ゴ Pro W3" charset="0"/>
              <a:cs typeface="Calibri"/>
            </a:endParaRPr>
          </a:p>
        </p:txBody>
      </p:sp>
      <p:sp>
        <p:nvSpPr>
          <p:cNvPr id="39" name="Text Box 9"/>
          <p:cNvSpPr txBox="1">
            <a:spLocks noChangeArrowheads="1"/>
          </p:cNvSpPr>
          <p:nvPr/>
        </p:nvSpPr>
        <p:spPr bwMode="auto">
          <a:xfrm>
            <a:off x="4255756" y="2875532"/>
            <a:ext cx="1570113" cy="2368304"/>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r>
              <a:rPr lang="es-ES" sz="1700" b="1" dirty="0">
                <a:solidFill>
                  <a:schemeClr val="bg1"/>
                </a:solidFill>
                <a:latin typeface="Calibri"/>
                <a:ea typeface="ヒラギノ角ゴ Pro W3" charset="0"/>
                <a:cs typeface="Calibri"/>
              </a:rPr>
              <a:t>3</a:t>
            </a:r>
            <a:r>
              <a:rPr lang="es-ES" sz="1700" b="1" dirty="0" smtClean="0">
                <a:solidFill>
                  <a:schemeClr val="bg1"/>
                </a:solidFill>
                <a:latin typeface="Calibri"/>
                <a:ea typeface="ヒラギノ角ゴ Pro W3" charset="0"/>
                <a:cs typeface="Calibri"/>
              </a:rPr>
              <a:t>.</a:t>
            </a:r>
          </a:p>
          <a:p>
            <a:pPr algn="ctr" eaLnBrk="1" hangingPunct="1">
              <a:lnSpc>
                <a:spcPct val="90000"/>
              </a:lnSpc>
            </a:pPr>
            <a:r>
              <a:rPr lang="es-ES" sz="1700" dirty="0" smtClean="0">
                <a:solidFill>
                  <a:schemeClr val="bg1"/>
                </a:solidFill>
                <a:latin typeface="Calibri"/>
                <a:ea typeface="ヒラギノ角ゴ Pro W3" charset="0"/>
                <a:cs typeface="Calibri"/>
              </a:rPr>
              <a:t>Identificar</a:t>
            </a:r>
          </a:p>
          <a:p>
            <a:pPr algn="ctr" eaLnBrk="1" hangingPunct="1">
              <a:lnSpc>
                <a:spcPct val="90000"/>
              </a:lnSpc>
            </a:pPr>
            <a:r>
              <a:rPr lang="es-ES" sz="1550" b="1" dirty="0" smtClean="0">
                <a:solidFill>
                  <a:schemeClr val="bg1"/>
                </a:solidFill>
                <a:latin typeface="Calibri"/>
                <a:ea typeface="ヒラギノ角ゴ Pro W3" charset="0"/>
                <a:cs typeface="Calibri"/>
              </a:rPr>
              <a:t>OBJETIVOS</a:t>
            </a:r>
          </a:p>
          <a:p>
            <a:pPr algn="ctr" eaLnBrk="1" hangingPunct="1">
              <a:lnSpc>
                <a:spcPct val="90000"/>
              </a:lnSpc>
            </a:pPr>
            <a:r>
              <a:rPr lang="es-ES" sz="1550" b="1" dirty="0" smtClean="0">
                <a:solidFill>
                  <a:schemeClr val="bg1"/>
                </a:solidFill>
                <a:latin typeface="Calibri"/>
                <a:ea typeface="ヒラギノ角ゴ Pro W3" charset="0"/>
                <a:cs typeface="Calibri"/>
              </a:rPr>
              <a:t>OPERACIONALES</a:t>
            </a:r>
            <a:endParaRPr lang="es-ES" sz="1550" b="1" dirty="0">
              <a:solidFill>
                <a:schemeClr val="bg1"/>
              </a:solidFill>
              <a:latin typeface="Calibri"/>
              <a:ea typeface="ヒラギノ角ゴ Pro W3" charset="0"/>
              <a:cs typeface="Calibri"/>
            </a:endParaRPr>
          </a:p>
          <a:p>
            <a:pPr algn="ctr" eaLnBrk="1" hangingPunct="1">
              <a:lnSpc>
                <a:spcPct val="90000"/>
              </a:lnSpc>
            </a:pPr>
            <a:endParaRPr lang="en-US" sz="1700" b="1" dirty="0" smtClean="0">
              <a:solidFill>
                <a:schemeClr val="bg1"/>
              </a:solidFill>
              <a:latin typeface="Calibri"/>
              <a:ea typeface="ヒラギノ角ゴ Pro W3" charset="0"/>
              <a:cs typeface="Calibri"/>
            </a:endParaRPr>
          </a:p>
          <a:p>
            <a:pPr algn="ctr" eaLnBrk="1" hangingPunct="1">
              <a:lnSpc>
                <a:spcPct val="90000"/>
              </a:lnSpc>
            </a:pPr>
            <a:endParaRPr lang="en-US" sz="1700" b="1" dirty="0">
              <a:solidFill>
                <a:schemeClr val="bg1"/>
              </a:solidFill>
              <a:latin typeface="Calibri"/>
              <a:ea typeface="ヒラギノ角ゴ Pro W3" charset="0"/>
              <a:cs typeface="Calibri"/>
            </a:endParaRPr>
          </a:p>
        </p:txBody>
      </p:sp>
      <p:sp>
        <p:nvSpPr>
          <p:cNvPr id="40" name="Text Box 9"/>
          <p:cNvSpPr txBox="1">
            <a:spLocks noChangeArrowheads="1"/>
          </p:cNvSpPr>
          <p:nvPr/>
        </p:nvSpPr>
        <p:spPr bwMode="auto">
          <a:xfrm>
            <a:off x="6358625" y="2875532"/>
            <a:ext cx="1570113" cy="2409854"/>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r>
              <a:rPr lang="es-ES" sz="1700" b="1" dirty="0" smtClean="0">
                <a:solidFill>
                  <a:schemeClr val="bg1"/>
                </a:solidFill>
                <a:latin typeface="Calibri"/>
                <a:ea typeface="ヒラギノ角ゴ Pro W3" charset="0"/>
                <a:cs typeface="Calibri"/>
              </a:rPr>
              <a:t>4. </a:t>
            </a:r>
          </a:p>
          <a:p>
            <a:pPr algn="ctr" eaLnBrk="1" hangingPunct="1">
              <a:lnSpc>
                <a:spcPct val="90000"/>
              </a:lnSpc>
            </a:pPr>
            <a:r>
              <a:rPr lang="es-ES" sz="1700" dirty="0" smtClean="0">
                <a:solidFill>
                  <a:schemeClr val="bg1"/>
                </a:solidFill>
                <a:latin typeface="Calibri"/>
                <a:ea typeface="ヒラギノ角ゴ Pro W3" charset="0"/>
                <a:cs typeface="Calibri"/>
              </a:rPr>
              <a:t>Crear</a:t>
            </a:r>
          </a:p>
          <a:p>
            <a:pPr algn="ctr" eaLnBrk="1" hangingPunct="1">
              <a:lnSpc>
                <a:spcPct val="90000"/>
              </a:lnSpc>
            </a:pPr>
            <a:r>
              <a:rPr lang="es-ES" sz="1700" b="1" dirty="0" smtClean="0">
                <a:solidFill>
                  <a:schemeClr val="bg1"/>
                </a:solidFill>
                <a:latin typeface="Calibri"/>
                <a:ea typeface="ヒラギノ角ゴ Pro W3" charset="0"/>
                <a:cs typeface="Calibri"/>
              </a:rPr>
              <a:t>ESTRATEGIAS</a:t>
            </a: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n-US" sz="1700" b="1" dirty="0" smtClean="0">
              <a:solidFill>
                <a:schemeClr val="bg1"/>
              </a:solidFill>
              <a:latin typeface="Calibri"/>
              <a:ea typeface="ヒラギノ角ゴ Pro W3" charset="0"/>
              <a:cs typeface="Calibri"/>
            </a:endParaRPr>
          </a:p>
          <a:p>
            <a:pPr algn="ctr" eaLnBrk="1" hangingPunct="1">
              <a:lnSpc>
                <a:spcPct val="90000"/>
              </a:lnSpc>
            </a:pPr>
            <a:endParaRPr lang="en-US" sz="1700" b="1" dirty="0">
              <a:solidFill>
                <a:schemeClr val="bg1"/>
              </a:solidFill>
              <a:latin typeface="Calibri"/>
              <a:ea typeface="ヒラギノ角ゴ Pro W3" charset="0"/>
              <a:cs typeface="Calibri"/>
            </a:endParaRPr>
          </a:p>
        </p:txBody>
      </p:sp>
      <p:sp>
        <p:nvSpPr>
          <p:cNvPr id="41" name="Text Box 9"/>
          <p:cNvSpPr txBox="1">
            <a:spLocks noChangeArrowheads="1"/>
          </p:cNvSpPr>
          <p:nvPr/>
        </p:nvSpPr>
        <p:spPr bwMode="auto">
          <a:xfrm>
            <a:off x="8488388" y="2875532"/>
            <a:ext cx="1570113" cy="2409854"/>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r>
              <a:rPr lang="es-ES" sz="1700" b="1" dirty="0" smtClean="0">
                <a:solidFill>
                  <a:schemeClr val="bg1"/>
                </a:solidFill>
                <a:latin typeface="Calibri"/>
                <a:ea typeface="ヒラギノ角ゴ Pro W3" charset="0"/>
                <a:cs typeface="Calibri"/>
              </a:rPr>
              <a:t>5.</a:t>
            </a:r>
          </a:p>
          <a:p>
            <a:pPr algn="ctr" eaLnBrk="1" hangingPunct="1">
              <a:lnSpc>
                <a:spcPct val="90000"/>
              </a:lnSpc>
            </a:pPr>
            <a:r>
              <a:rPr lang="es-ES" sz="1700" dirty="0" smtClean="0">
                <a:solidFill>
                  <a:schemeClr val="bg1"/>
                </a:solidFill>
                <a:latin typeface="Calibri"/>
                <a:ea typeface="ヒラギノ角ゴ Pro W3" charset="0"/>
                <a:cs typeface="Calibri"/>
              </a:rPr>
              <a:t>Implementar</a:t>
            </a:r>
          </a:p>
          <a:p>
            <a:pPr algn="ctr" eaLnBrk="1" hangingPunct="1">
              <a:lnSpc>
                <a:spcPct val="90000"/>
              </a:lnSpc>
            </a:pPr>
            <a:r>
              <a:rPr lang="es-ES" sz="1700" b="1" dirty="0" smtClean="0">
                <a:solidFill>
                  <a:schemeClr val="bg1"/>
                </a:solidFill>
                <a:latin typeface="Calibri"/>
                <a:ea typeface="ヒラギノ角ゴ Pro W3" charset="0"/>
                <a:cs typeface="Calibri"/>
              </a:rPr>
              <a:t>ESTRATEGIAS</a:t>
            </a: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n-US" sz="1700" b="1" dirty="0" smtClean="0">
              <a:solidFill>
                <a:schemeClr val="bg1"/>
              </a:solidFill>
              <a:latin typeface="Calibri"/>
              <a:ea typeface="ヒラギノ角ゴ Pro W3" charset="0"/>
              <a:cs typeface="Calibri"/>
            </a:endParaRPr>
          </a:p>
          <a:p>
            <a:pPr algn="ctr" eaLnBrk="1" hangingPunct="1">
              <a:lnSpc>
                <a:spcPct val="90000"/>
              </a:lnSpc>
            </a:pPr>
            <a:endParaRPr lang="en-US" sz="1700" b="1" dirty="0">
              <a:solidFill>
                <a:schemeClr val="bg1"/>
              </a:solidFill>
              <a:latin typeface="Calibri"/>
              <a:ea typeface="ヒラギノ角ゴ Pro W3" charset="0"/>
              <a:cs typeface="Calibri"/>
            </a:endParaRPr>
          </a:p>
        </p:txBody>
      </p:sp>
      <p:sp>
        <p:nvSpPr>
          <p:cNvPr id="42" name="Text Box 9"/>
          <p:cNvSpPr txBox="1">
            <a:spLocks noChangeArrowheads="1"/>
          </p:cNvSpPr>
          <p:nvPr/>
        </p:nvSpPr>
        <p:spPr bwMode="auto">
          <a:xfrm>
            <a:off x="10575874" y="2875532"/>
            <a:ext cx="1570113" cy="2409854"/>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s-ES" sz="1700" b="1" dirty="0" smtClean="0">
              <a:solidFill>
                <a:schemeClr val="bg1"/>
              </a:solidFill>
              <a:latin typeface="Calibri"/>
              <a:ea typeface="ヒラギノ角ゴ Pro W3" charset="0"/>
              <a:cs typeface="Calibri"/>
            </a:endParaRPr>
          </a:p>
          <a:p>
            <a:pPr algn="ctr" eaLnBrk="1" hangingPunct="1">
              <a:lnSpc>
                <a:spcPct val="90000"/>
              </a:lnSpc>
            </a:pPr>
            <a:r>
              <a:rPr lang="es-ES" sz="1700" b="1" dirty="0">
                <a:solidFill>
                  <a:schemeClr val="bg1"/>
                </a:solidFill>
                <a:latin typeface="Calibri"/>
                <a:ea typeface="ヒラギノ角ゴ Pro W3" charset="0"/>
                <a:cs typeface="Calibri"/>
              </a:rPr>
              <a:t>6</a:t>
            </a:r>
            <a:r>
              <a:rPr lang="es-ES" sz="1700" b="1" dirty="0" smtClean="0">
                <a:solidFill>
                  <a:schemeClr val="bg1"/>
                </a:solidFill>
                <a:latin typeface="Calibri"/>
                <a:ea typeface="ヒラギノ角ゴ Pro W3" charset="0"/>
                <a:cs typeface="Calibri"/>
              </a:rPr>
              <a:t>.</a:t>
            </a:r>
          </a:p>
          <a:p>
            <a:pPr algn="ctr" eaLnBrk="1" hangingPunct="1">
              <a:lnSpc>
                <a:spcPct val="90000"/>
              </a:lnSpc>
            </a:pPr>
            <a:r>
              <a:rPr lang="es-ES" sz="1700" dirty="0" smtClean="0">
                <a:solidFill>
                  <a:schemeClr val="bg1"/>
                </a:solidFill>
                <a:latin typeface="Calibri"/>
                <a:ea typeface="ヒラギノ角ゴ Pro W3" charset="0"/>
                <a:cs typeface="Calibri"/>
              </a:rPr>
              <a:t>Evaluar los</a:t>
            </a:r>
          </a:p>
          <a:p>
            <a:pPr algn="ctr" eaLnBrk="1" hangingPunct="1">
              <a:lnSpc>
                <a:spcPct val="90000"/>
              </a:lnSpc>
            </a:pPr>
            <a:r>
              <a:rPr lang="es-ES" sz="1700" b="1" dirty="0" smtClean="0">
                <a:solidFill>
                  <a:schemeClr val="bg1"/>
                </a:solidFill>
                <a:latin typeface="Calibri"/>
                <a:ea typeface="ヒラギノ角ゴ Pro W3" charset="0"/>
                <a:cs typeface="Calibri"/>
              </a:rPr>
              <a:t>RESULTADOS</a:t>
            </a:r>
          </a:p>
          <a:p>
            <a:pPr algn="ctr" eaLnBrk="1" hangingPunct="1">
              <a:lnSpc>
                <a:spcPct val="90000"/>
              </a:lnSpc>
            </a:pPr>
            <a:endParaRPr lang="es-ES" sz="1700" b="1" dirty="0">
              <a:solidFill>
                <a:schemeClr val="bg1"/>
              </a:solidFill>
              <a:latin typeface="Calibri"/>
              <a:ea typeface="ヒラギノ角ゴ Pro W3" charset="0"/>
              <a:cs typeface="Calibri"/>
            </a:endParaRPr>
          </a:p>
          <a:p>
            <a:pPr algn="ctr" eaLnBrk="1" hangingPunct="1">
              <a:lnSpc>
                <a:spcPct val="90000"/>
              </a:lnSpc>
            </a:pPr>
            <a:endParaRPr lang="en-US" sz="1700" b="1" dirty="0" smtClean="0">
              <a:solidFill>
                <a:schemeClr val="bg1"/>
              </a:solidFill>
              <a:latin typeface="Calibri"/>
              <a:ea typeface="ヒラギノ角ゴ Pro W3" charset="0"/>
              <a:cs typeface="Calibri"/>
            </a:endParaRPr>
          </a:p>
          <a:p>
            <a:pPr algn="ctr" eaLnBrk="1" hangingPunct="1">
              <a:lnSpc>
                <a:spcPct val="90000"/>
              </a:lnSpc>
            </a:pPr>
            <a:endParaRPr lang="en-US" sz="1700" b="1" dirty="0">
              <a:solidFill>
                <a:schemeClr val="bg1"/>
              </a:solidFill>
              <a:latin typeface="Calibri"/>
              <a:ea typeface="ヒラギノ角ゴ Pro W3" charset="0"/>
              <a:cs typeface="Calibri"/>
            </a:endParaRPr>
          </a:p>
        </p:txBody>
      </p:sp>
      <p:sp>
        <p:nvSpPr>
          <p:cNvPr id="3" name="Flecha derecha 2"/>
          <p:cNvSpPr/>
          <p:nvPr/>
        </p:nvSpPr>
        <p:spPr>
          <a:xfrm>
            <a:off x="1680883" y="3993776"/>
            <a:ext cx="430161" cy="228600"/>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3" name="Flecha derecha 42"/>
          <p:cNvSpPr/>
          <p:nvPr/>
        </p:nvSpPr>
        <p:spPr>
          <a:xfrm>
            <a:off x="3775287" y="3993776"/>
            <a:ext cx="430161" cy="228600"/>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4" name="Flecha derecha 43"/>
          <p:cNvSpPr/>
          <p:nvPr/>
        </p:nvSpPr>
        <p:spPr>
          <a:xfrm>
            <a:off x="5861956" y="3993776"/>
            <a:ext cx="430161" cy="228600"/>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5" name="Flecha derecha 44"/>
          <p:cNvSpPr/>
          <p:nvPr/>
        </p:nvSpPr>
        <p:spPr>
          <a:xfrm>
            <a:off x="7976266" y="3993776"/>
            <a:ext cx="430161" cy="228600"/>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6" name="Flecha derecha 45"/>
          <p:cNvSpPr/>
          <p:nvPr/>
        </p:nvSpPr>
        <p:spPr>
          <a:xfrm>
            <a:off x="10095073" y="3993776"/>
            <a:ext cx="430161" cy="228600"/>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3400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9" grpId="0" animBg="1"/>
      <p:bldP spid="40" grpId="0" animBg="1"/>
      <p:bldP spid="41" grpId="0" animBg="1"/>
      <p:bldP spid="42" grpId="0" animBg="1"/>
      <p:bldP spid="3" grpId="0" animBg="1"/>
      <p:bldP spid="43"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1. Identificar el Objetivo Global:</a:t>
            </a:r>
          </a:p>
        </p:txBody>
      </p:sp>
      <p:sp>
        <p:nvSpPr>
          <p:cNvPr id="36" name="CuadroTexto 35">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a:t>
            </a:r>
            <a:r>
              <a:rPr lang="es-ES_tradnl" sz="3200" b="1" dirty="0" smtClean="0">
                <a:solidFill>
                  <a:schemeClr val="bg1"/>
                </a:solidFill>
                <a:latin typeface="Calibri"/>
                <a:cs typeface="Calibri"/>
              </a:rPr>
              <a:t>Estratégica para La Negociación</a:t>
            </a:r>
            <a:endParaRPr lang="es-ES_tradnl" sz="3200" b="1" dirty="0">
              <a:solidFill>
                <a:schemeClr val="bg1"/>
              </a:solidFill>
              <a:latin typeface="Calibri"/>
              <a:cs typeface="Calibri"/>
            </a:endParaRPr>
          </a:p>
        </p:txBody>
      </p:sp>
      <p:sp>
        <p:nvSpPr>
          <p:cNvPr id="16" name="Elipse 15"/>
          <p:cNvSpPr/>
          <p:nvPr/>
        </p:nvSpPr>
        <p:spPr>
          <a:xfrm>
            <a:off x="2502402" y="2664069"/>
            <a:ext cx="1443039" cy="740024"/>
          </a:xfrm>
          <a:prstGeom prst="ellipse">
            <a:avLst/>
          </a:prstGeom>
          <a:solidFill>
            <a:srgbClr val="0991D1"/>
          </a:solidFill>
          <a:ln>
            <a:noFill/>
          </a:ln>
        </p:spPr>
        <p:txBody>
          <a:bodyPr wrap="square" tIns="144000" bIns="144000">
            <a:spAutoFit/>
          </a:bodyPr>
          <a:lstStyle/>
          <a:p>
            <a:pPr algn="ctr">
              <a:lnSpc>
                <a:spcPct val="90000"/>
              </a:lnSpc>
            </a:pPr>
            <a:r>
              <a:rPr lang="es-AR" sz="1700" b="1" dirty="0" smtClean="0">
                <a:solidFill>
                  <a:schemeClr val="bg1"/>
                </a:solidFill>
                <a:latin typeface="Calibri"/>
                <a:ea typeface="ヒラギノ角ゴ Pro W3" charset="0"/>
                <a:cs typeface="Calibri"/>
              </a:rPr>
              <a:t>EL QUÉ</a:t>
            </a:r>
            <a:endParaRPr lang="es-AR" sz="1700" b="1" dirty="0">
              <a:solidFill>
                <a:schemeClr val="bg1"/>
              </a:solidFill>
              <a:latin typeface="Calibri"/>
              <a:ea typeface="ヒラギノ角ゴ Pro W3" charset="0"/>
              <a:cs typeface="Calibri"/>
            </a:endParaRPr>
          </a:p>
        </p:txBody>
      </p:sp>
      <p:sp>
        <p:nvSpPr>
          <p:cNvPr id="17" name="Elipse 16"/>
          <p:cNvSpPr/>
          <p:nvPr/>
        </p:nvSpPr>
        <p:spPr>
          <a:xfrm>
            <a:off x="7766516" y="2480797"/>
            <a:ext cx="1443038" cy="1071110"/>
          </a:xfrm>
          <a:prstGeom prst="ellipse">
            <a:avLst/>
          </a:prstGeom>
          <a:solidFill>
            <a:srgbClr val="0991D1"/>
          </a:solidFill>
          <a:ln>
            <a:noFill/>
          </a:ln>
        </p:spPr>
        <p:txBody>
          <a:bodyPr wrap="square" tIns="144000" bIns="144000">
            <a:spAutoFit/>
          </a:bodyPr>
          <a:lstStyle/>
          <a:p>
            <a:pPr algn="ctr">
              <a:lnSpc>
                <a:spcPct val="90000"/>
              </a:lnSpc>
            </a:pPr>
            <a:r>
              <a:rPr lang="es-AR" sz="1700" b="1" dirty="0">
                <a:solidFill>
                  <a:schemeClr val="bg1"/>
                </a:solidFill>
                <a:latin typeface="Calibri"/>
                <a:ea typeface="ヒラギノ角ゴ Pro W3" charset="0"/>
                <a:cs typeface="Calibri"/>
              </a:rPr>
              <a:t>EL PARA QUÉ</a:t>
            </a:r>
          </a:p>
        </p:txBody>
      </p:sp>
      <p:sp>
        <p:nvSpPr>
          <p:cNvPr id="18" name="Flecha derecha 17"/>
          <p:cNvSpPr/>
          <p:nvPr/>
        </p:nvSpPr>
        <p:spPr>
          <a:xfrm>
            <a:off x="4645959" y="2541967"/>
            <a:ext cx="2514600" cy="1045398"/>
          </a:xfrm>
          <a:prstGeom prst="rightArrow">
            <a:avLst/>
          </a:prstGeom>
          <a:solidFill>
            <a:srgbClr val="0991D1"/>
          </a:solidFill>
          <a:ln>
            <a:noFill/>
          </a:ln>
        </p:spPr>
        <p:txBody>
          <a:bodyPr wrap="square" tIns="144000" bIns="144000">
            <a:spAutoFit/>
          </a:bodyPr>
          <a:lstStyle/>
          <a:p>
            <a:pPr algn="ctr">
              <a:lnSpc>
                <a:spcPct val="90000"/>
              </a:lnSpc>
            </a:pPr>
            <a:r>
              <a:rPr lang="es-AR" sz="1700" b="1" dirty="0">
                <a:solidFill>
                  <a:schemeClr val="bg1"/>
                </a:solidFill>
                <a:latin typeface="Calibri"/>
                <a:ea typeface="ヒラギノ角ゴ Pro W3" charset="0"/>
                <a:cs typeface="Calibri"/>
              </a:rPr>
              <a:t>EL CÓMO</a:t>
            </a:r>
          </a:p>
        </p:txBody>
      </p:sp>
      <p:sp>
        <p:nvSpPr>
          <p:cNvPr id="19" name="Google Shape;283;p36"/>
          <p:cNvSpPr txBox="1"/>
          <p:nvPr/>
        </p:nvSpPr>
        <p:spPr>
          <a:xfrm>
            <a:off x="1967054" y="3724881"/>
            <a:ext cx="2306435" cy="519491"/>
          </a:xfrm>
          <a:prstGeom prst="rect">
            <a:avLst/>
          </a:prstGeom>
          <a:solidFill>
            <a:srgbClr val="E964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b="1" dirty="0" smtClean="0">
                <a:solidFill>
                  <a:schemeClr val="bg1"/>
                </a:solidFill>
                <a:latin typeface="+mj-lt"/>
                <a:ea typeface="Calibri"/>
                <a:cs typeface="Calibri"/>
                <a:sym typeface="Calibri"/>
              </a:rPr>
              <a:t>VISIÓN</a:t>
            </a:r>
            <a:endParaRPr b="1" i="0" u="none" strike="noStrike" cap="none" dirty="0">
              <a:solidFill>
                <a:schemeClr val="bg1"/>
              </a:solidFill>
              <a:latin typeface="+mj-lt"/>
              <a:ea typeface="Calibri"/>
              <a:cs typeface="Calibri"/>
              <a:sym typeface="Calibri"/>
            </a:endParaRPr>
          </a:p>
        </p:txBody>
      </p:sp>
      <p:sp>
        <p:nvSpPr>
          <p:cNvPr id="20" name="Google Shape;283;p36"/>
          <p:cNvSpPr txBox="1"/>
          <p:nvPr/>
        </p:nvSpPr>
        <p:spPr>
          <a:xfrm>
            <a:off x="4645959" y="3724881"/>
            <a:ext cx="2306435" cy="519491"/>
          </a:xfrm>
          <a:prstGeom prst="rect">
            <a:avLst/>
          </a:prstGeom>
          <a:solidFill>
            <a:srgbClr val="E9644C"/>
          </a:solidFill>
          <a:ln>
            <a:noFill/>
          </a:ln>
        </p:spPr>
        <p:txBody>
          <a:bodyPr spcFirstLastPara="1" wrap="square" lIns="91425" tIns="45700" rIns="91425" bIns="45700" anchor="ctr" anchorCtr="0">
            <a:noAutofit/>
          </a:bodyPr>
          <a:lstStyle>
            <a:defPPr>
              <a:defRPr lang="es-AR"/>
            </a:defPPr>
            <a:lvl1pPr marR="0" lvl="0" indent="0" algn="ctr">
              <a:spcBef>
                <a:spcPts val="0"/>
              </a:spcBef>
              <a:spcAft>
                <a:spcPts val="0"/>
              </a:spcAft>
              <a:buNone/>
              <a:defRPr b="1">
                <a:solidFill>
                  <a:srgbClr val="0991D1"/>
                </a:solidFill>
                <a:latin typeface="+mj-lt"/>
                <a:ea typeface="Calibri"/>
                <a:cs typeface="Calibri"/>
              </a:defRPr>
            </a:lvl1pPr>
          </a:lstStyle>
          <a:p>
            <a:r>
              <a:rPr lang="es-AR" dirty="0">
                <a:solidFill>
                  <a:schemeClr val="bg1"/>
                </a:solidFill>
                <a:sym typeface="Calibri"/>
              </a:rPr>
              <a:t>VALORES CENTRALES</a:t>
            </a:r>
            <a:endParaRPr dirty="0">
              <a:solidFill>
                <a:schemeClr val="bg1"/>
              </a:solidFill>
              <a:sym typeface="Calibri"/>
            </a:endParaRPr>
          </a:p>
        </p:txBody>
      </p:sp>
      <p:sp>
        <p:nvSpPr>
          <p:cNvPr id="21" name="Google Shape;283;p36"/>
          <p:cNvSpPr txBox="1"/>
          <p:nvPr/>
        </p:nvSpPr>
        <p:spPr>
          <a:xfrm>
            <a:off x="7334816" y="3724881"/>
            <a:ext cx="2306435" cy="519491"/>
          </a:xfrm>
          <a:prstGeom prst="rect">
            <a:avLst/>
          </a:prstGeom>
          <a:solidFill>
            <a:srgbClr val="E9644C"/>
          </a:solidFill>
          <a:ln>
            <a:noFill/>
          </a:ln>
        </p:spPr>
        <p:txBody>
          <a:bodyPr spcFirstLastPara="1" wrap="square" lIns="91425" tIns="45700" rIns="91425" bIns="45700" anchor="ctr" anchorCtr="0">
            <a:noAutofit/>
          </a:bodyPr>
          <a:lstStyle>
            <a:defPPr>
              <a:defRPr lang="es-AR"/>
            </a:defPPr>
            <a:lvl1pPr marR="0" lvl="0" indent="0" algn="ctr">
              <a:spcBef>
                <a:spcPts val="0"/>
              </a:spcBef>
              <a:spcAft>
                <a:spcPts val="0"/>
              </a:spcAft>
              <a:buNone/>
              <a:defRPr b="1">
                <a:solidFill>
                  <a:srgbClr val="0991D1"/>
                </a:solidFill>
                <a:latin typeface="+mj-lt"/>
                <a:ea typeface="Calibri"/>
                <a:cs typeface="Calibri"/>
              </a:defRPr>
            </a:lvl1pPr>
          </a:lstStyle>
          <a:p>
            <a:r>
              <a:rPr lang="es-AR" dirty="0">
                <a:solidFill>
                  <a:schemeClr val="bg1"/>
                </a:solidFill>
                <a:sym typeface="Calibri"/>
              </a:rPr>
              <a:t>PROPÓSITO O MISIÓN</a:t>
            </a:r>
            <a:endParaRPr dirty="0">
              <a:solidFill>
                <a:schemeClr val="bg1"/>
              </a:solidFill>
              <a:sym typeface="Calibri"/>
            </a:endParaRPr>
          </a:p>
        </p:txBody>
      </p:sp>
      <p:sp>
        <p:nvSpPr>
          <p:cNvPr id="22" name="Cerrar llave 21"/>
          <p:cNvSpPr/>
          <p:nvPr/>
        </p:nvSpPr>
        <p:spPr>
          <a:xfrm rot="5400000">
            <a:off x="5534367" y="530660"/>
            <a:ext cx="549520" cy="8026400"/>
          </a:xfrm>
          <a:prstGeom prst="rightBrace">
            <a:avLst/>
          </a:prstGeom>
          <a:ln w="38100">
            <a:solidFill>
              <a:srgbClr val="7F7F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23" name="Google Shape;283;p36"/>
          <p:cNvSpPr txBox="1"/>
          <p:nvPr/>
        </p:nvSpPr>
        <p:spPr>
          <a:xfrm>
            <a:off x="4645959" y="5221762"/>
            <a:ext cx="2306435" cy="526262"/>
          </a:xfrm>
          <a:prstGeom prst="rect">
            <a:avLst/>
          </a:prstGeom>
          <a:solidFill>
            <a:srgbClr val="0991D1"/>
          </a:solidFill>
          <a:ln>
            <a:noFill/>
          </a:ln>
        </p:spPr>
        <p:txBody>
          <a:bodyPr wrap="square" tIns="144000" bIns="144000">
            <a:spAutoFit/>
          </a:bodyPr>
          <a:lstStyle>
            <a:defPPr>
              <a:defRPr lang="es-AR"/>
            </a:defPPr>
            <a:lvl1pPr algn="ctr">
              <a:lnSpc>
                <a:spcPct val="90000"/>
              </a:lnSpc>
              <a:defRPr sz="1700" b="1">
                <a:solidFill>
                  <a:schemeClr val="bg1"/>
                </a:solidFill>
                <a:latin typeface="Calibri"/>
                <a:ea typeface="ヒラギノ角ゴ Pro W3" charset="0"/>
                <a:cs typeface="Calibri"/>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AR" dirty="0">
                <a:sym typeface="Calibri"/>
              </a:rPr>
              <a:t>EN QUÉ CREEMOS</a:t>
            </a:r>
            <a:endParaRPr dirty="0">
              <a:sym typeface="Calibri"/>
            </a:endParaRPr>
          </a:p>
        </p:txBody>
      </p:sp>
    </p:spTree>
    <p:extLst>
      <p:ext uri="{BB962C8B-B14F-4D97-AF65-F5344CB8AC3E}">
        <p14:creationId xmlns:p14="http://schemas.microsoft.com/office/powerpoint/2010/main" val="2937047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2. Análisis situacional:</a:t>
            </a:r>
          </a:p>
        </p:txBody>
      </p:sp>
      <p:sp>
        <p:nvSpPr>
          <p:cNvPr id="23" name="Google Shape;283;p36"/>
          <p:cNvSpPr txBox="1"/>
          <p:nvPr/>
        </p:nvSpPr>
        <p:spPr>
          <a:xfrm>
            <a:off x="329432" y="1968588"/>
            <a:ext cx="4628223" cy="526262"/>
          </a:xfrm>
          <a:prstGeom prst="rect">
            <a:avLst/>
          </a:prstGeom>
          <a:solidFill>
            <a:srgbClr val="0991D1"/>
          </a:solidFill>
          <a:ln>
            <a:noFill/>
          </a:ln>
        </p:spPr>
        <p:txBody>
          <a:bodyPr wrap="square" tIns="144000" bIns="144000">
            <a:spAutoFit/>
          </a:bodyPr>
          <a:lstStyle>
            <a:defPPr>
              <a:defRPr lang="es-AR"/>
            </a:defPPr>
            <a:lvl1pPr algn="ctr">
              <a:lnSpc>
                <a:spcPct val="90000"/>
              </a:lnSpc>
              <a:defRPr sz="1700" b="1">
                <a:solidFill>
                  <a:schemeClr val="bg1"/>
                </a:solidFill>
                <a:latin typeface="Calibri"/>
                <a:ea typeface="ヒラギノ角ゴ Pro W3" charset="0"/>
                <a:cs typeface="Calibri"/>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AR" dirty="0" smtClean="0">
                <a:sym typeface="Calibri"/>
              </a:rPr>
              <a:t>FACTORES INTERNOS</a:t>
            </a:r>
            <a:endParaRPr dirty="0">
              <a:sym typeface="Calibri"/>
            </a:endParaRPr>
          </a:p>
        </p:txBody>
      </p:sp>
      <p:sp>
        <p:nvSpPr>
          <p:cNvPr id="13" name="Google Shape;283;p36"/>
          <p:cNvSpPr txBox="1"/>
          <p:nvPr/>
        </p:nvSpPr>
        <p:spPr>
          <a:xfrm>
            <a:off x="329432" y="2567306"/>
            <a:ext cx="4628224" cy="519491"/>
          </a:xfrm>
          <a:prstGeom prst="rect">
            <a:avLst/>
          </a:prstGeom>
          <a:solidFill>
            <a:srgbClr val="E964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b="1" dirty="0" smtClean="0">
                <a:solidFill>
                  <a:schemeClr val="bg1"/>
                </a:solidFill>
                <a:latin typeface="+mj-lt"/>
                <a:ea typeface="Calibri"/>
                <a:cs typeface="Calibri"/>
                <a:sym typeface="Calibri"/>
              </a:rPr>
              <a:t>FODA</a:t>
            </a:r>
            <a:endParaRPr b="1" i="0" u="none" strike="noStrike" cap="none" dirty="0">
              <a:solidFill>
                <a:schemeClr val="bg1"/>
              </a:solidFill>
              <a:latin typeface="+mj-lt"/>
              <a:ea typeface="Calibri"/>
              <a:cs typeface="Calibri"/>
              <a:sym typeface="Calibri"/>
            </a:endParaRPr>
          </a:p>
        </p:txBody>
      </p:sp>
      <p:sp>
        <p:nvSpPr>
          <p:cNvPr id="14" name="Google Shape;283;p36"/>
          <p:cNvSpPr txBox="1"/>
          <p:nvPr/>
        </p:nvSpPr>
        <p:spPr>
          <a:xfrm>
            <a:off x="6390613" y="1971974"/>
            <a:ext cx="4628223" cy="526262"/>
          </a:xfrm>
          <a:prstGeom prst="rect">
            <a:avLst/>
          </a:prstGeom>
          <a:solidFill>
            <a:srgbClr val="0991D1"/>
          </a:solidFill>
          <a:ln>
            <a:noFill/>
          </a:ln>
        </p:spPr>
        <p:txBody>
          <a:bodyPr wrap="square" tIns="144000" bIns="144000">
            <a:spAutoFit/>
          </a:bodyPr>
          <a:lstStyle>
            <a:defPPr>
              <a:defRPr lang="es-AR"/>
            </a:defPPr>
            <a:lvl1pPr algn="ctr">
              <a:lnSpc>
                <a:spcPct val="90000"/>
              </a:lnSpc>
              <a:defRPr sz="1700" b="1">
                <a:solidFill>
                  <a:schemeClr val="bg1"/>
                </a:solidFill>
                <a:latin typeface="Calibri"/>
                <a:ea typeface="ヒラギノ角ゴ Pro W3" charset="0"/>
                <a:cs typeface="Calibri"/>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AR" dirty="0" smtClean="0">
                <a:sym typeface="Calibri"/>
              </a:rPr>
              <a:t>FACTORES EXTERNOS</a:t>
            </a:r>
            <a:endParaRPr dirty="0">
              <a:sym typeface="Calibri"/>
            </a:endParaRPr>
          </a:p>
        </p:txBody>
      </p:sp>
      <p:grpSp>
        <p:nvGrpSpPr>
          <p:cNvPr id="50" name="Grupo 49"/>
          <p:cNvGrpSpPr/>
          <p:nvPr/>
        </p:nvGrpSpPr>
        <p:grpSpPr>
          <a:xfrm>
            <a:off x="2879560" y="3777607"/>
            <a:ext cx="2078096" cy="1045220"/>
            <a:chOff x="2761444" y="1438774"/>
            <a:chExt cx="2976906" cy="1586947"/>
          </a:xfrm>
        </p:grpSpPr>
        <p:sp>
          <p:nvSpPr>
            <p:cNvPr id="51" name="Rectángulo redondeado 50"/>
            <p:cNvSpPr/>
            <p:nvPr/>
          </p:nvSpPr>
          <p:spPr>
            <a:xfrm>
              <a:off x="2761444" y="1438774"/>
              <a:ext cx="2976906" cy="1586947"/>
            </a:xfrm>
            <a:prstGeom prst="roundRect">
              <a:avLst>
                <a:gd name="adj" fmla="val 16670"/>
              </a:avLst>
            </a:prstGeom>
            <a:solidFill>
              <a:srgbClr val="F9C051"/>
            </a:solidFill>
            <a:ln>
              <a:noFill/>
            </a:ln>
          </p:spPr>
        </p:sp>
        <p:sp>
          <p:nvSpPr>
            <p:cNvPr id="52" name="Rectángulo 51"/>
            <p:cNvSpPr/>
            <p:nvPr/>
          </p:nvSpPr>
          <p:spPr>
            <a:xfrm>
              <a:off x="2838926" y="1516256"/>
              <a:ext cx="2821942" cy="1431983"/>
            </a:xfrm>
            <a:prstGeom prst="rect">
              <a:avLst/>
            </a:prstGeom>
            <a:solidFill>
              <a:srgbClr val="F9C051"/>
            </a:solidFill>
            <a:ln>
              <a:noFill/>
            </a:ln>
          </p:spPr>
          <p:txBody>
            <a:bodyPr anchor="ctr"/>
            <a:lstStyle/>
            <a:p>
              <a:pPr algn="ctr"/>
              <a:r>
                <a:rPr lang="es-AR" b="1" dirty="0" smtClean="0">
                  <a:solidFill>
                    <a:schemeClr val="bg1"/>
                  </a:solidFill>
                  <a:latin typeface="Calibri" panose="020F0502020204030204" pitchFamily="34" charset="0"/>
                  <a:cs typeface="Calibri" panose="020F0502020204030204" pitchFamily="34" charset="0"/>
                </a:rPr>
                <a:t>OPORTUNIDADES</a:t>
              </a:r>
              <a:endParaRPr lang="es-AR" sz="1400" b="1" dirty="0">
                <a:solidFill>
                  <a:schemeClr val="bg1"/>
                </a:solidFill>
                <a:latin typeface="Calibri" panose="020F0502020204030204" pitchFamily="34" charset="0"/>
                <a:cs typeface="Calibri" panose="020F0502020204030204" pitchFamily="34" charset="0"/>
              </a:endParaRPr>
            </a:p>
          </p:txBody>
        </p:sp>
      </p:grpSp>
      <p:sp>
        <p:nvSpPr>
          <p:cNvPr id="61" name="Rectángulo 60"/>
          <p:cNvSpPr/>
          <p:nvPr/>
        </p:nvSpPr>
        <p:spPr>
          <a:xfrm>
            <a:off x="433156" y="2796821"/>
            <a:ext cx="2829017"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2600"/>
              </a:lnSpc>
              <a:spcBef>
                <a:spcPct val="0"/>
              </a:spcBef>
              <a:spcAft>
                <a:spcPts val="0"/>
              </a:spcAft>
              <a:buClr>
                <a:srgbClr val="01548A"/>
              </a:buClr>
            </a:pPr>
            <a:r>
              <a:rPr lang="es-AR" sz="2000" b="1" dirty="0" smtClean="0">
                <a:solidFill>
                  <a:srgbClr val="01548A"/>
                </a:solidFill>
                <a:latin typeface="Calibri" panose="020F0502020204030204" pitchFamily="34" charset="0"/>
                <a:cs typeface="Calibri" panose="020F0502020204030204" pitchFamily="34" charset="0"/>
              </a:rPr>
              <a:t>INTERNO</a:t>
            </a:r>
            <a:endParaRPr lang="es-AR" sz="2000" b="1" kern="1200" dirty="0">
              <a:solidFill>
                <a:srgbClr val="01548A"/>
              </a:solidFill>
              <a:latin typeface="Calibri" panose="020F0502020204030204" pitchFamily="34" charset="0"/>
              <a:cs typeface="Calibri" panose="020F0502020204030204" pitchFamily="34" charset="0"/>
            </a:endParaRPr>
          </a:p>
        </p:txBody>
      </p:sp>
      <p:grpSp>
        <p:nvGrpSpPr>
          <p:cNvPr id="57" name="Grupo 56"/>
          <p:cNvGrpSpPr/>
          <p:nvPr/>
        </p:nvGrpSpPr>
        <p:grpSpPr>
          <a:xfrm>
            <a:off x="2822464" y="5088798"/>
            <a:ext cx="2078096" cy="1090766"/>
            <a:chOff x="2761444" y="1438774"/>
            <a:chExt cx="2976906" cy="1586947"/>
          </a:xfrm>
          <a:solidFill>
            <a:srgbClr val="E9644C"/>
          </a:solidFill>
        </p:grpSpPr>
        <p:sp>
          <p:nvSpPr>
            <p:cNvPr id="58" name="Rectángulo redondeado 57"/>
            <p:cNvSpPr/>
            <p:nvPr/>
          </p:nvSpPr>
          <p:spPr>
            <a:xfrm>
              <a:off x="2761444" y="1438774"/>
              <a:ext cx="2976906" cy="1586947"/>
            </a:xfrm>
            <a:prstGeom prst="roundRect">
              <a:avLst>
                <a:gd name="adj" fmla="val 16670"/>
              </a:avLst>
            </a:prstGeom>
            <a:grpFill/>
            <a:ln>
              <a:noFill/>
            </a:ln>
          </p:spPr>
        </p:sp>
        <p:sp>
          <p:nvSpPr>
            <p:cNvPr id="59" name="Rectángulo 58"/>
            <p:cNvSpPr/>
            <p:nvPr/>
          </p:nvSpPr>
          <p:spPr>
            <a:xfrm>
              <a:off x="2838926" y="1516256"/>
              <a:ext cx="2821942" cy="1431983"/>
            </a:xfrm>
            <a:prstGeom prst="rect">
              <a:avLst/>
            </a:prstGeom>
            <a:grpFill/>
            <a:ln>
              <a:noFill/>
            </a:ln>
          </p:spPr>
          <p:txBody>
            <a:bodyPr anchor="ctr"/>
            <a:lstStyle/>
            <a:p>
              <a:pPr algn="ctr"/>
              <a:r>
                <a:rPr lang="es-AR" b="1" dirty="0" smtClean="0">
                  <a:solidFill>
                    <a:schemeClr val="bg1"/>
                  </a:solidFill>
                  <a:latin typeface="Calibri" panose="020F0502020204030204" pitchFamily="34" charset="0"/>
                  <a:cs typeface="Calibri" panose="020F0502020204030204" pitchFamily="34" charset="0"/>
                </a:rPr>
                <a:t>AMENAZAS</a:t>
              </a:r>
              <a:endParaRPr lang="es-AR" sz="1400" b="1" dirty="0">
                <a:solidFill>
                  <a:schemeClr val="bg1"/>
                </a:solidFill>
                <a:latin typeface="Calibri" panose="020F0502020204030204" pitchFamily="34" charset="0"/>
                <a:cs typeface="Calibri" panose="020F0502020204030204" pitchFamily="34" charset="0"/>
              </a:endParaRPr>
            </a:p>
          </p:txBody>
        </p:sp>
      </p:grpSp>
      <p:grpSp>
        <p:nvGrpSpPr>
          <p:cNvPr id="64" name="Grupo 63"/>
          <p:cNvGrpSpPr/>
          <p:nvPr/>
        </p:nvGrpSpPr>
        <p:grpSpPr>
          <a:xfrm>
            <a:off x="747376" y="3788212"/>
            <a:ext cx="2078096" cy="1034615"/>
            <a:chOff x="2761444" y="1438774"/>
            <a:chExt cx="2976906" cy="1586947"/>
          </a:xfrm>
          <a:solidFill>
            <a:srgbClr val="00B1AC"/>
          </a:solidFill>
        </p:grpSpPr>
        <p:sp>
          <p:nvSpPr>
            <p:cNvPr id="65" name="Rectángulo redondeado 64"/>
            <p:cNvSpPr/>
            <p:nvPr/>
          </p:nvSpPr>
          <p:spPr>
            <a:xfrm>
              <a:off x="2761444" y="1438774"/>
              <a:ext cx="2976906" cy="1586947"/>
            </a:xfrm>
            <a:prstGeom prst="roundRect">
              <a:avLst>
                <a:gd name="adj" fmla="val 16670"/>
              </a:avLst>
            </a:prstGeom>
            <a:grpFill/>
            <a:ln>
              <a:noFill/>
            </a:ln>
          </p:spPr>
        </p:sp>
        <p:sp>
          <p:nvSpPr>
            <p:cNvPr id="66" name="Rectángulo 65"/>
            <p:cNvSpPr/>
            <p:nvPr/>
          </p:nvSpPr>
          <p:spPr>
            <a:xfrm>
              <a:off x="2838926" y="1516256"/>
              <a:ext cx="2821942" cy="1431983"/>
            </a:xfrm>
            <a:prstGeom prst="rect">
              <a:avLst/>
            </a:prstGeom>
            <a:grpFill/>
            <a:ln>
              <a:noFill/>
            </a:ln>
          </p:spPr>
          <p:txBody>
            <a:bodyPr anchor="ctr"/>
            <a:lstStyle/>
            <a:p>
              <a:pPr algn="ctr"/>
              <a:r>
                <a:rPr lang="es-AR" b="1" dirty="0" smtClean="0">
                  <a:solidFill>
                    <a:schemeClr val="bg1"/>
                  </a:solidFill>
                  <a:latin typeface="Calibri" panose="020F0502020204030204" pitchFamily="34" charset="0"/>
                  <a:cs typeface="Calibri" panose="020F0502020204030204" pitchFamily="34" charset="0"/>
                </a:rPr>
                <a:t>FORTALEZAS</a:t>
              </a:r>
              <a:endParaRPr lang="es-AR" sz="1400" b="1" dirty="0">
                <a:solidFill>
                  <a:schemeClr val="bg1"/>
                </a:solidFill>
                <a:latin typeface="Calibri" panose="020F0502020204030204" pitchFamily="34" charset="0"/>
                <a:cs typeface="Calibri" panose="020F0502020204030204" pitchFamily="34" charset="0"/>
              </a:endParaRPr>
            </a:p>
          </p:txBody>
        </p:sp>
      </p:grpSp>
      <p:grpSp>
        <p:nvGrpSpPr>
          <p:cNvPr id="70" name="Grupo 69"/>
          <p:cNvGrpSpPr/>
          <p:nvPr/>
        </p:nvGrpSpPr>
        <p:grpSpPr>
          <a:xfrm>
            <a:off x="693288" y="5066533"/>
            <a:ext cx="2078096" cy="1113031"/>
            <a:chOff x="2761444" y="1438774"/>
            <a:chExt cx="2976906" cy="1586947"/>
          </a:xfrm>
          <a:solidFill>
            <a:srgbClr val="E9644C"/>
          </a:solidFill>
        </p:grpSpPr>
        <p:sp>
          <p:nvSpPr>
            <p:cNvPr id="71" name="Rectángulo redondeado 70"/>
            <p:cNvSpPr/>
            <p:nvPr/>
          </p:nvSpPr>
          <p:spPr>
            <a:xfrm>
              <a:off x="2761444" y="1438774"/>
              <a:ext cx="2976906" cy="1586947"/>
            </a:xfrm>
            <a:prstGeom prst="roundRect">
              <a:avLst>
                <a:gd name="adj" fmla="val 16670"/>
              </a:avLst>
            </a:prstGeom>
            <a:solidFill>
              <a:srgbClr val="0991D1"/>
            </a:solidFill>
            <a:ln>
              <a:noFill/>
            </a:ln>
          </p:spPr>
        </p:sp>
        <p:sp>
          <p:nvSpPr>
            <p:cNvPr id="72" name="Rectángulo 71"/>
            <p:cNvSpPr/>
            <p:nvPr/>
          </p:nvSpPr>
          <p:spPr>
            <a:xfrm>
              <a:off x="2838926" y="1838976"/>
              <a:ext cx="2821942" cy="770086"/>
            </a:xfrm>
            <a:prstGeom prst="rect">
              <a:avLst/>
            </a:prstGeom>
            <a:solidFill>
              <a:srgbClr val="0991D1"/>
            </a:solidFill>
            <a:ln>
              <a:noFill/>
            </a:ln>
          </p:spPr>
          <p:txBody>
            <a:bodyPr wrap="square" tIns="144000" bIns="144000" anchor="ctr">
              <a:spAutoFit/>
            </a:bodyPr>
            <a:lstStyle/>
            <a:p>
              <a:pPr algn="ctr">
                <a:lnSpc>
                  <a:spcPct val="90000"/>
                </a:lnSpc>
              </a:pPr>
              <a:r>
                <a:rPr lang="es-AR" b="1" dirty="0" smtClean="0">
                  <a:solidFill>
                    <a:schemeClr val="bg1"/>
                  </a:solidFill>
                  <a:latin typeface="Calibri" panose="020F0502020204030204" pitchFamily="34" charset="0"/>
                  <a:cs typeface="Calibri" panose="020F0502020204030204" pitchFamily="34" charset="0"/>
                </a:rPr>
                <a:t>DEBILIDADES</a:t>
              </a:r>
              <a:endParaRPr lang="es-AR" b="1" dirty="0">
                <a:solidFill>
                  <a:schemeClr val="bg1"/>
                </a:solidFill>
                <a:latin typeface="Calibri" panose="020F0502020204030204" pitchFamily="34" charset="0"/>
                <a:cs typeface="Calibri" panose="020F0502020204030204" pitchFamily="34" charset="0"/>
              </a:endParaRPr>
            </a:p>
          </p:txBody>
        </p:sp>
      </p:grpSp>
      <p:sp>
        <p:nvSpPr>
          <p:cNvPr id="73" name="Rectángulo 72"/>
          <p:cNvSpPr/>
          <p:nvPr/>
        </p:nvSpPr>
        <p:spPr>
          <a:xfrm>
            <a:off x="2483261" y="2796821"/>
            <a:ext cx="2829017"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2600"/>
              </a:lnSpc>
              <a:spcBef>
                <a:spcPct val="0"/>
              </a:spcBef>
              <a:spcAft>
                <a:spcPts val="0"/>
              </a:spcAft>
              <a:buClr>
                <a:srgbClr val="01548A"/>
              </a:buClr>
            </a:pPr>
            <a:r>
              <a:rPr lang="es-AR" sz="2000" b="1" dirty="0" smtClean="0">
                <a:solidFill>
                  <a:srgbClr val="01548A"/>
                </a:solidFill>
                <a:latin typeface="Calibri" panose="020F0502020204030204" pitchFamily="34" charset="0"/>
                <a:cs typeface="Calibri" panose="020F0502020204030204" pitchFamily="34" charset="0"/>
              </a:rPr>
              <a:t>EXTERNO</a:t>
            </a:r>
            <a:endParaRPr lang="es-AR" sz="2000" b="1" kern="1200" dirty="0">
              <a:solidFill>
                <a:srgbClr val="01548A"/>
              </a:solidFill>
              <a:latin typeface="Calibri" panose="020F0502020204030204" pitchFamily="34" charset="0"/>
              <a:cs typeface="Calibri" panose="020F0502020204030204" pitchFamily="34" charset="0"/>
            </a:endParaRPr>
          </a:p>
        </p:txBody>
      </p:sp>
      <p:sp>
        <p:nvSpPr>
          <p:cNvPr id="74" name="Rectángulo 73"/>
          <p:cNvSpPr/>
          <p:nvPr/>
        </p:nvSpPr>
        <p:spPr>
          <a:xfrm rot="16200000">
            <a:off x="-981353" y="3560589"/>
            <a:ext cx="2829017"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2600"/>
              </a:lnSpc>
              <a:spcBef>
                <a:spcPct val="0"/>
              </a:spcBef>
              <a:spcAft>
                <a:spcPts val="0"/>
              </a:spcAft>
              <a:buClr>
                <a:srgbClr val="01548A"/>
              </a:buClr>
            </a:pPr>
            <a:r>
              <a:rPr lang="es-AR" sz="2000" b="1" dirty="0" smtClean="0">
                <a:solidFill>
                  <a:srgbClr val="01548A"/>
                </a:solidFill>
                <a:latin typeface="Calibri" panose="020F0502020204030204" pitchFamily="34" charset="0"/>
                <a:cs typeface="Calibri" panose="020F0502020204030204" pitchFamily="34" charset="0"/>
              </a:rPr>
              <a:t>POSITIVOS</a:t>
            </a:r>
            <a:endParaRPr lang="es-AR" sz="2000" b="1" kern="1200" dirty="0">
              <a:solidFill>
                <a:srgbClr val="01548A"/>
              </a:solidFill>
              <a:latin typeface="Calibri" panose="020F0502020204030204" pitchFamily="34" charset="0"/>
              <a:cs typeface="Calibri" panose="020F0502020204030204" pitchFamily="34" charset="0"/>
            </a:endParaRPr>
          </a:p>
        </p:txBody>
      </p:sp>
      <p:sp>
        <p:nvSpPr>
          <p:cNvPr id="75" name="Rectángulo 74"/>
          <p:cNvSpPr/>
          <p:nvPr/>
        </p:nvSpPr>
        <p:spPr>
          <a:xfrm rot="16200000">
            <a:off x="-981353" y="4901285"/>
            <a:ext cx="2829017"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ts val="2600"/>
              </a:lnSpc>
              <a:spcBef>
                <a:spcPct val="0"/>
              </a:spcBef>
              <a:spcAft>
                <a:spcPts val="0"/>
              </a:spcAft>
              <a:buClr>
                <a:srgbClr val="01548A"/>
              </a:buClr>
            </a:pPr>
            <a:r>
              <a:rPr lang="es-AR" sz="2000" b="1" dirty="0" smtClean="0">
                <a:solidFill>
                  <a:srgbClr val="01548A"/>
                </a:solidFill>
                <a:latin typeface="Calibri" panose="020F0502020204030204" pitchFamily="34" charset="0"/>
                <a:cs typeface="Calibri" panose="020F0502020204030204" pitchFamily="34" charset="0"/>
              </a:rPr>
              <a:t>NEGATIVOS</a:t>
            </a:r>
            <a:endParaRPr lang="es-AR" sz="2000" b="1" kern="1200" dirty="0">
              <a:solidFill>
                <a:srgbClr val="01548A"/>
              </a:solidFill>
              <a:latin typeface="Calibri" panose="020F0502020204030204" pitchFamily="34" charset="0"/>
              <a:cs typeface="Calibri" panose="020F0502020204030204" pitchFamily="34" charset="0"/>
            </a:endParaRPr>
          </a:p>
        </p:txBody>
      </p:sp>
      <p:grpSp>
        <p:nvGrpSpPr>
          <p:cNvPr id="76" name="Grupo 75"/>
          <p:cNvGrpSpPr/>
          <p:nvPr/>
        </p:nvGrpSpPr>
        <p:grpSpPr>
          <a:xfrm>
            <a:off x="7545259" y="3196152"/>
            <a:ext cx="614002" cy="575340"/>
            <a:chOff x="2761444" y="1438774"/>
            <a:chExt cx="2976906" cy="1586947"/>
          </a:xfrm>
          <a:solidFill>
            <a:srgbClr val="00B1AC"/>
          </a:solidFill>
        </p:grpSpPr>
        <p:sp>
          <p:nvSpPr>
            <p:cNvPr id="77" name="Rectángulo redondeado 76"/>
            <p:cNvSpPr/>
            <p:nvPr/>
          </p:nvSpPr>
          <p:spPr>
            <a:xfrm>
              <a:off x="2761444" y="1438774"/>
              <a:ext cx="2976906" cy="1586947"/>
            </a:xfrm>
            <a:prstGeom prst="roundRect">
              <a:avLst>
                <a:gd name="adj" fmla="val 16670"/>
              </a:avLst>
            </a:prstGeom>
            <a:grpFill/>
            <a:ln>
              <a:noFill/>
            </a:ln>
          </p:spPr>
        </p:sp>
        <p:sp>
          <p:nvSpPr>
            <p:cNvPr id="78" name="Rectángulo 77"/>
            <p:cNvSpPr/>
            <p:nvPr/>
          </p:nvSpPr>
          <p:spPr>
            <a:xfrm>
              <a:off x="2838926" y="1516256"/>
              <a:ext cx="2821942" cy="1431983"/>
            </a:xfrm>
            <a:prstGeom prst="rect">
              <a:avLst/>
            </a:prstGeom>
            <a:noFill/>
            <a:ln>
              <a:noFill/>
            </a:ln>
          </p:spPr>
          <p:txBody>
            <a:bodyPr anchor="ctr"/>
            <a:lstStyle/>
            <a:p>
              <a:pPr algn="ctr"/>
              <a:r>
                <a:rPr lang="es-AR" sz="3200" b="1" dirty="0" smtClean="0">
                  <a:solidFill>
                    <a:schemeClr val="bg1"/>
                  </a:solidFill>
                  <a:latin typeface="Calibri" panose="020F0502020204030204" pitchFamily="34" charset="0"/>
                  <a:cs typeface="Calibri" panose="020F0502020204030204" pitchFamily="34" charset="0"/>
                </a:rPr>
                <a:t>P</a:t>
              </a:r>
              <a:endParaRPr lang="es-AR" sz="2400" b="1" dirty="0">
                <a:solidFill>
                  <a:schemeClr val="bg1"/>
                </a:solidFill>
                <a:latin typeface="Calibri" panose="020F0502020204030204" pitchFamily="34" charset="0"/>
                <a:cs typeface="Calibri" panose="020F0502020204030204" pitchFamily="34" charset="0"/>
              </a:endParaRPr>
            </a:p>
          </p:txBody>
        </p:sp>
      </p:grpSp>
      <p:grpSp>
        <p:nvGrpSpPr>
          <p:cNvPr id="82" name="Grupo 81"/>
          <p:cNvGrpSpPr/>
          <p:nvPr/>
        </p:nvGrpSpPr>
        <p:grpSpPr>
          <a:xfrm>
            <a:off x="7545259" y="3799583"/>
            <a:ext cx="614002" cy="575340"/>
            <a:chOff x="2761444" y="1438774"/>
            <a:chExt cx="2976906" cy="1586947"/>
          </a:xfrm>
          <a:solidFill>
            <a:srgbClr val="00B1AC"/>
          </a:solidFill>
        </p:grpSpPr>
        <p:sp>
          <p:nvSpPr>
            <p:cNvPr id="83" name="Rectángulo redondeado 82"/>
            <p:cNvSpPr/>
            <p:nvPr/>
          </p:nvSpPr>
          <p:spPr>
            <a:xfrm>
              <a:off x="2761444" y="1438774"/>
              <a:ext cx="2976906" cy="1586947"/>
            </a:xfrm>
            <a:prstGeom prst="roundRect">
              <a:avLst>
                <a:gd name="adj" fmla="val 16670"/>
              </a:avLst>
            </a:prstGeom>
            <a:grpFill/>
            <a:ln>
              <a:noFill/>
            </a:ln>
          </p:spPr>
        </p:sp>
        <p:sp>
          <p:nvSpPr>
            <p:cNvPr id="84" name="Rectángulo 83"/>
            <p:cNvSpPr/>
            <p:nvPr/>
          </p:nvSpPr>
          <p:spPr>
            <a:xfrm>
              <a:off x="2838926" y="1516256"/>
              <a:ext cx="2821942" cy="1431983"/>
            </a:xfrm>
            <a:prstGeom prst="rect">
              <a:avLst/>
            </a:prstGeom>
            <a:noFill/>
            <a:ln>
              <a:noFill/>
            </a:ln>
          </p:spPr>
          <p:txBody>
            <a:bodyPr anchor="ctr"/>
            <a:lstStyle/>
            <a:p>
              <a:pPr algn="ctr"/>
              <a:r>
                <a:rPr lang="es-AR" sz="3200" b="1" dirty="0">
                  <a:solidFill>
                    <a:schemeClr val="bg1"/>
                  </a:solidFill>
                  <a:latin typeface="Calibri" panose="020F0502020204030204" pitchFamily="34" charset="0"/>
                  <a:cs typeface="Calibri" panose="020F0502020204030204" pitchFamily="34" charset="0"/>
                </a:rPr>
                <a:t>E</a:t>
              </a:r>
              <a:endParaRPr lang="es-AR" sz="2400" b="1" dirty="0">
                <a:solidFill>
                  <a:schemeClr val="bg1"/>
                </a:solidFill>
                <a:latin typeface="Calibri" panose="020F0502020204030204" pitchFamily="34" charset="0"/>
                <a:cs typeface="Calibri" panose="020F0502020204030204" pitchFamily="34" charset="0"/>
              </a:endParaRPr>
            </a:p>
          </p:txBody>
        </p:sp>
      </p:grpSp>
      <p:grpSp>
        <p:nvGrpSpPr>
          <p:cNvPr id="85" name="Grupo 84"/>
          <p:cNvGrpSpPr/>
          <p:nvPr/>
        </p:nvGrpSpPr>
        <p:grpSpPr>
          <a:xfrm>
            <a:off x="7561240" y="4405328"/>
            <a:ext cx="614002" cy="575340"/>
            <a:chOff x="2761444" y="1438774"/>
            <a:chExt cx="2976906" cy="1586947"/>
          </a:xfrm>
          <a:solidFill>
            <a:srgbClr val="00B1AC"/>
          </a:solidFill>
        </p:grpSpPr>
        <p:sp>
          <p:nvSpPr>
            <p:cNvPr id="86" name="Rectángulo redondeado 85"/>
            <p:cNvSpPr/>
            <p:nvPr/>
          </p:nvSpPr>
          <p:spPr>
            <a:xfrm>
              <a:off x="2761444" y="1438774"/>
              <a:ext cx="2976906" cy="1586947"/>
            </a:xfrm>
            <a:prstGeom prst="roundRect">
              <a:avLst>
                <a:gd name="adj" fmla="val 16670"/>
              </a:avLst>
            </a:prstGeom>
            <a:grpFill/>
            <a:ln>
              <a:noFill/>
            </a:ln>
          </p:spPr>
        </p:sp>
        <p:sp>
          <p:nvSpPr>
            <p:cNvPr id="87" name="Rectángulo 86"/>
            <p:cNvSpPr/>
            <p:nvPr/>
          </p:nvSpPr>
          <p:spPr>
            <a:xfrm>
              <a:off x="2838926" y="1516256"/>
              <a:ext cx="2821942" cy="1431983"/>
            </a:xfrm>
            <a:prstGeom prst="rect">
              <a:avLst/>
            </a:prstGeom>
            <a:noFill/>
            <a:ln>
              <a:noFill/>
            </a:ln>
          </p:spPr>
          <p:txBody>
            <a:bodyPr anchor="ctr"/>
            <a:lstStyle/>
            <a:p>
              <a:pPr algn="ctr"/>
              <a:r>
                <a:rPr lang="es-AR" sz="3200" b="1" dirty="0" smtClean="0">
                  <a:solidFill>
                    <a:schemeClr val="bg1"/>
                  </a:solidFill>
                  <a:latin typeface="Calibri" panose="020F0502020204030204" pitchFamily="34" charset="0"/>
                  <a:cs typeface="Calibri" panose="020F0502020204030204" pitchFamily="34" charset="0"/>
                </a:rPr>
                <a:t>S</a:t>
              </a:r>
              <a:endParaRPr lang="es-AR" sz="2400" b="1" dirty="0">
                <a:solidFill>
                  <a:schemeClr val="bg1"/>
                </a:solidFill>
                <a:latin typeface="Calibri" panose="020F0502020204030204" pitchFamily="34" charset="0"/>
                <a:cs typeface="Calibri" panose="020F0502020204030204" pitchFamily="34" charset="0"/>
              </a:endParaRPr>
            </a:p>
          </p:txBody>
        </p:sp>
      </p:grpSp>
      <p:grpSp>
        <p:nvGrpSpPr>
          <p:cNvPr id="88" name="Grupo 87"/>
          <p:cNvGrpSpPr/>
          <p:nvPr/>
        </p:nvGrpSpPr>
        <p:grpSpPr>
          <a:xfrm>
            <a:off x="7561240" y="5008759"/>
            <a:ext cx="614002" cy="575340"/>
            <a:chOff x="2761444" y="1438774"/>
            <a:chExt cx="2976906" cy="1586947"/>
          </a:xfrm>
          <a:solidFill>
            <a:srgbClr val="00B1AC"/>
          </a:solidFill>
        </p:grpSpPr>
        <p:sp>
          <p:nvSpPr>
            <p:cNvPr id="89" name="Rectángulo redondeado 88"/>
            <p:cNvSpPr/>
            <p:nvPr/>
          </p:nvSpPr>
          <p:spPr>
            <a:xfrm>
              <a:off x="2761444" y="1438774"/>
              <a:ext cx="2976906" cy="1586947"/>
            </a:xfrm>
            <a:prstGeom prst="roundRect">
              <a:avLst>
                <a:gd name="adj" fmla="val 16670"/>
              </a:avLst>
            </a:prstGeom>
            <a:grpFill/>
            <a:ln>
              <a:noFill/>
            </a:ln>
          </p:spPr>
        </p:sp>
        <p:sp>
          <p:nvSpPr>
            <p:cNvPr id="90" name="Rectángulo 89"/>
            <p:cNvSpPr/>
            <p:nvPr/>
          </p:nvSpPr>
          <p:spPr>
            <a:xfrm>
              <a:off x="2838926" y="1516256"/>
              <a:ext cx="2821942" cy="1431983"/>
            </a:xfrm>
            <a:prstGeom prst="rect">
              <a:avLst/>
            </a:prstGeom>
            <a:noFill/>
            <a:ln>
              <a:noFill/>
            </a:ln>
          </p:spPr>
          <p:txBody>
            <a:bodyPr anchor="ctr"/>
            <a:lstStyle/>
            <a:p>
              <a:pPr algn="ctr"/>
              <a:r>
                <a:rPr lang="es-AR" sz="3200" b="1" dirty="0">
                  <a:solidFill>
                    <a:schemeClr val="bg1"/>
                  </a:solidFill>
                  <a:latin typeface="Calibri" panose="020F0502020204030204" pitchFamily="34" charset="0"/>
                  <a:cs typeface="Calibri" panose="020F0502020204030204" pitchFamily="34" charset="0"/>
                </a:rPr>
                <a:t>T</a:t>
              </a:r>
              <a:endParaRPr lang="es-AR" sz="2400" b="1" dirty="0">
                <a:solidFill>
                  <a:schemeClr val="bg1"/>
                </a:solidFill>
                <a:latin typeface="Calibri" panose="020F0502020204030204" pitchFamily="34" charset="0"/>
                <a:cs typeface="Calibri" panose="020F0502020204030204" pitchFamily="34" charset="0"/>
              </a:endParaRPr>
            </a:p>
          </p:txBody>
        </p:sp>
      </p:grpSp>
      <p:grpSp>
        <p:nvGrpSpPr>
          <p:cNvPr id="91" name="Grupo 90"/>
          <p:cNvGrpSpPr/>
          <p:nvPr/>
        </p:nvGrpSpPr>
        <p:grpSpPr>
          <a:xfrm>
            <a:off x="7577221" y="5612190"/>
            <a:ext cx="614002" cy="575340"/>
            <a:chOff x="2761444" y="1438774"/>
            <a:chExt cx="2976906" cy="1586947"/>
          </a:xfrm>
          <a:solidFill>
            <a:srgbClr val="00B1AC"/>
          </a:solidFill>
        </p:grpSpPr>
        <p:sp>
          <p:nvSpPr>
            <p:cNvPr id="92" name="Rectángulo redondeado 91"/>
            <p:cNvSpPr/>
            <p:nvPr/>
          </p:nvSpPr>
          <p:spPr>
            <a:xfrm>
              <a:off x="2761444" y="1438774"/>
              <a:ext cx="2976906" cy="1586947"/>
            </a:xfrm>
            <a:prstGeom prst="roundRect">
              <a:avLst>
                <a:gd name="adj" fmla="val 16670"/>
              </a:avLst>
            </a:prstGeom>
            <a:grpFill/>
            <a:ln>
              <a:noFill/>
            </a:ln>
          </p:spPr>
        </p:sp>
        <p:sp>
          <p:nvSpPr>
            <p:cNvPr id="93" name="Rectángulo 92"/>
            <p:cNvSpPr/>
            <p:nvPr/>
          </p:nvSpPr>
          <p:spPr>
            <a:xfrm>
              <a:off x="2838926" y="1516256"/>
              <a:ext cx="2821942" cy="1431983"/>
            </a:xfrm>
            <a:prstGeom prst="rect">
              <a:avLst/>
            </a:prstGeom>
            <a:noFill/>
            <a:ln>
              <a:noFill/>
            </a:ln>
          </p:spPr>
          <p:txBody>
            <a:bodyPr anchor="ctr"/>
            <a:lstStyle/>
            <a:p>
              <a:pPr algn="ctr"/>
              <a:r>
                <a:rPr lang="es-AR" sz="3200" b="1" dirty="0">
                  <a:solidFill>
                    <a:schemeClr val="bg1"/>
                  </a:solidFill>
                  <a:latin typeface="Calibri" panose="020F0502020204030204" pitchFamily="34" charset="0"/>
                  <a:cs typeface="Calibri" panose="020F0502020204030204" pitchFamily="34" charset="0"/>
                </a:rPr>
                <a:t>E</a:t>
              </a:r>
              <a:endParaRPr lang="es-AR" sz="2400" b="1" dirty="0">
                <a:solidFill>
                  <a:schemeClr val="bg1"/>
                </a:solidFill>
                <a:latin typeface="Calibri" panose="020F0502020204030204" pitchFamily="34" charset="0"/>
                <a:cs typeface="Calibri" panose="020F0502020204030204" pitchFamily="34" charset="0"/>
              </a:endParaRPr>
            </a:p>
          </p:txBody>
        </p:sp>
      </p:grpSp>
      <p:grpSp>
        <p:nvGrpSpPr>
          <p:cNvPr id="94" name="Grupo 93"/>
          <p:cNvGrpSpPr/>
          <p:nvPr/>
        </p:nvGrpSpPr>
        <p:grpSpPr>
          <a:xfrm>
            <a:off x="7577221" y="6215621"/>
            <a:ext cx="614002" cy="575340"/>
            <a:chOff x="2761444" y="1438774"/>
            <a:chExt cx="2976906" cy="1586947"/>
          </a:xfrm>
          <a:solidFill>
            <a:srgbClr val="00B1AC"/>
          </a:solidFill>
        </p:grpSpPr>
        <p:sp>
          <p:nvSpPr>
            <p:cNvPr id="95" name="Rectángulo redondeado 94"/>
            <p:cNvSpPr/>
            <p:nvPr/>
          </p:nvSpPr>
          <p:spPr>
            <a:xfrm>
              <a:off x="2761444" y="1438774"/>
              <a:ext cx="2976906" cy="1586947"/>
            </a:xfrm>
            <a:prstGeom prst="roundRect">
              <a:avLst>
                <a:gd name="adj" fmla="val 16670"/>
              </a:avLst>
            </a:prstGeom>
            <a:grpFill/>
            <a:ln>
              <a:noFill/>
            </a:ln>
          </p:spPr>
        </p:sp>
        <p:sp>
          <p:nvSpPr>
            <p:cNvPr id="96" name="Rectángulo 95"/>
            <p:cNvSpPr/>
            <p:nvPr/>
          </p:nvSpPr>
          <p:spPr>
            <a:xfrm>
              <a:off x="2838926" y="1516256"/>
              <a:ext cx="2821942" cy="1431983"/>
            </a:xfrm>
            <a:prstGeom prst="rect">
              <a:avLst/>
            </a:prstGeom>
            <a:noFill/>
            <a:ln>
              <a:noFill/>
            </a:ln>
          </p:spPr>
          <p:txBody>
            <a:bodyPr anchor="ctr"/>
            <a:lstStyle/>
            <a:p>
              <a:pPr algn="ctr"/>
              <a:r>
                <a:rPr lang="es-AR" sz="3200" b="1" dirty="0">
                  <a:solidFill>
                    <a:schemeClr val="bg1"/>
                  </a:solidFill>
                  <a:latin typeface="Calibri" panose="020F0502020204030204" pitchFamily="34" charset="0"/>
                  <a:cs typeface="Calibri" panose="020F0502020204030204" pitchFamily="34" charset="0"/>
                </a:rPr>
                <a:t>L</a:t>
              </a:r>
              <a:endParaRPr lang="es-AR" sz="2400" b="1" dirty="0">
                <a:solidFill>
                  <a:schemeClr val="bg1"/>
                </a:solidFill>
                <a:latin typeface="Calibri" panose="020F0502020204030204" pitchFamily="34" charset="0"/>
                <a:cs typeface="Calibri" panose="020F0502020204030204" pitchFamily="34" charset="0"/>
              </a:endParaRPr>
            </a:p>
          </p:txBody>
        </p:sp>
      </p:grpSp>
      <p:grpSp>
        <p:nvGrpSpPr>
          <p:cNvPr id="100" name="Grupo 99"/>
          <p:cNvGrpSpPr/>
          <p:nvPr/>
        </p:nvGrpSpPr>
        <p:grpSpPr>
          <a:xfrm>
            <a:off x="8213807" y="3196039"/>
            <a:ext cx="1718362" cy="547363"/>
            <a:chOff x="2761444" y="1438774"/>
            <a:chExt cx="2976906" cy="1586947"/>
          </a:xfrm>
        </p:grpSpPr>
        <p:sp>
          <p:nvSpPr>
            <p:cNvPr id="101" name="Rectángulo redondeado 100"/>
            <p:cNvSpPr/>
            <p:nvPr/>
          </p:nvSpPr>
          <p:spPr>
            <a:xfrm>
              <a:off x="2761444" y="1438774"/>
              <a:ext cx="2976906" cy="1586947"/>
            </a:xfrm>
            <a:prstGeom prst="roundRect">
              <a:avLst>
                <a:gd name="adj" fmla="val 16670"/>
              </a:avLst>
            </a:prstGeom>
            <a:solidFill>
              <a:srgbClr val="F9C051"/>
            </a:solidFill>
            <a:ln>
              <a:noFill/>
            </a:ln>
          </p:spPr>
        </p:sp>
        <p:sp>
          <p:nvSpPr>
            <p:cNvPr id="102" name="Rectángulo 101"/>
            <p:cNvSpPr/>
            <p:nvPr/>
          </p:nvSpPr>
          <p:spPr>
            <a:xfrm>
              <a:off x="2838926" y="1516256"/>
              <a:ext cx="2821942" cy="1431983"/>
            </a:xfrm>
            <a:prstGeom prst="rect">
              <a:avLst/>
            </a:prstGeom>
            <a:solidFill>
              <a:srgbClr val="F9C051"/>
            </a:solidFill>
            <a:ln>
              <a:noFill/>
            </a:ln>
          </p:spPr>
          <p:txBody>
            <a:bodyPr anchor="ctr"/>
            <a:lstStyle/>
            <a:p>
              <a:r>
                <a:rPr lang="es-AR" b="1" dirty="0" smtClean="0">
                  <a:solidFill>
                    <a:schemeClr val="bg1"/>
                  </a:solidFill>
                  <a:latin typeface="Calibri" panose="020F0502020204030204" pitchFamily="34" charset="0"/>
                  <a:cs typeface="Calibri" panose="020F0502020204030204" pitchFamily="34" charset="0"/>
                </a:rPr>
                <a:t>OLÍTICOS</a:t>
              </a:r>
              <a:endParaRPr lang="es-AR" sz="1400" b="1" dirty="0">
                <a:solidFill>
                  <a:schemeClr val="bg1"/>
                </a:solidFill>
                <a:latin typeface="Calibri" panose="020F0502020204030204" pitchFamily="34" charset="0"/>
                <a:cs typeface="Calibri" panose="020F0502020204030204" pitchFamily="34" charset="0"/>
              </a:endParaRPr>
            </a:p>
          </p:txBody>
        </p:sp>
      </p:grpSp>
      <p:grpSp>
        <p:nvGrpSpPr>
          <p:cNvPr id="103" name="Grupo 102"/>
          <p:cNvGrpSpPr/>
          <p:nvPr/>
        </p:nvGrpSpPr>
        <p:grpSpPr>
          <a:xfrm>
            <a:off x="8213807" y="3778891"/>
            <a:ext cx="1718362" cy="547363"/>
            <a:chOff x="2761444" y="1438774"/>
            <a:chExt cx="2976906" cy="1586947"/>
          </a:xfrm>
        </p:grpSpPr>
        <p:sp>
          <p:nvSpPr>
            <p:cNvPr id="104" name="Rectángulo redondeado 103"/>
            <p:cNvSpPr/>
            <p:nvPr/>
          </p:nvSpPr>
          <p:spPr>
            <a:xfrm>
              <a:off x="2761444" y="1438774"/>
              <a:ext cx="2976906" cy="1586947"/>
            </a:xfrm>
            <a:prstGeom prst="roundRect">
              <a:avLst>
                <a:gd name="adj" fmla="val 16670"/>
              </a:avLst>
            </a:prstGeom>
            <a:solidFill>
              <a:srgbClr val="F9C051"/>
            </a:solidFill>
            <a:ln>
              <a:noFill/>
            </a:ln>
          </p:spPr>
        </p:sp>
        <p:sp>
          <p:nvSpPr>
            <p:cNvPr id="105" name="Rectángulo 104"/>
            <p:cNvSpPr/>
            <p:nvPr/>
          </p:nvSpPr>
          <p:spPr>
            <a:xfrm>
              <a:off x="2838926" y="1516256"/>
              <a:ext cx="2821942" cy="1431983"/>
            </a:xfrm>
            <a:prstGeom prst="rect">
              <a:avLst/>
            </a:prstGeom>
            <a:solidFill>
              <a:srgbClr val="F9C051"/>
            </a:solidFill>
            <a:ln>
              <a:noFill/>
            </a:ln>
          </p:spPr>
          <p:txBody>
            <a:bodyPr anchor="ctr"/>
            <a:lstStyle/>
            <a:p>
              <a:r>
                <a:rPr lang="es-AR" b="1" dirty="0" smtClean="0">
                  <a:solidFill>
                    <a:schemeClr val="bg1"/>
                  </a:solidFill>
                  <a:latin typeface="Calibri" panose="020F0502020204030204" pitchFamily="34" charset="0"/>
                  <a:cs typeface="Calibri" panose="020F0502020204030204" pitchFamily="34" charset="0"/>
                </a:rPr>
                <a:t>CONÓMICOS</a:t>
              </a:r>
              <a:endParaRPr lang="es-AR" sz="1400" b="1" dirty="0">
                <a:solidFill>
                  <a:schemeClr val="bg1"/>
                </a:solidFill>
                <a:latin typeface="Calibri" panose="020F0502020204030204" pitchFamily="34" charset="0"/>
                <a:cs typeface="Calibri" panose="020F0502020204030204" pitchFamily="34" charset="0"/>
              </a:endParaRPr>
            </a:p>
          </p:txBody>
        </p:sp>
      </p:grpSp>
      <p:grpSp>
        <p:nvGrpSpPr>
          <p:cNvPr id="106" name="Grupo 105"/>
          <p:cNvGrpSpPr/>
          <p:nvPr/>
        </p:nvGrpSpPr>
        <p:grpSpPr>
          <a:xfrm>
            <a:off x="8219012" y="4410617"/>
            <a:ext cx="1718362" cy="547363"/>
            <a:chOff x="2761444" y="1438774"/>
            <a:chExt cx="2976906" cy="1586947"/>
          </a:xfrm>
        </p:grpSpPr>
        <p:sp>
          <p:nvSpPr>
            <p:cNvPr id="107" name="Rectángulo redondeado 106"/>
            <p:cNvSpPr/>
            <p:nvPr/>
          </p:nvSpPr>
          <p:spPr>
            <a:xfrm>
              <a:off x="2761444" y="1438774"/>
              <a:ext cx="2976906" cy="1586947"/>
            </a:xfrm>
            <a:prstGeom prst="roundRect">
              <a:avLst>
                <a:gd name="adj" fmla="val 16670"/>
              </a:avLst>
            </a:prstGeom>
            <a:solidFill>
              <a:srgbClr val="F9C051"/>
            </a:solidFill>
            <a:ln>
              <a:noFill/>
            </a:ln>
          </p:spPr>
        </p:sp>
        <p:sp>
          <p:nvSpPr>
            <p:cNvPr id="108" name="Rectángulo 107"/>
            <p:cNvSpPr/>
            <p:nvPr/>
          </p:nvSpPr>
          <p:spPr>
            <a:xfrm>
              <a:off x="2838926" y="1516256"/>
              <a:ext cx="2821942" cy="1431983"/>
            </a:xfrm>
            <a:prstGeom prst="rect">
              <a:avLst/>
            </a:prstGeom>
            <a:solidFill>
              <a:srgbClr val="F9C051"/>
            </a:solidFill>
            <a:ln>
              <a:noFill/>
            </a:ln>
          </p:spPr>
          <p:txBody>
            <a:bodyPr anchor="ctr"/>
            <a:lstStyle/>
            <a:p>
              <a:r>
                <a:rPr lang="es-AR" b="1" dirty="0" smtClean="0">
                  <a:solidFill>
                    <a:schemeClr val="bg1"/>
                  </a:solidFill>
                  <a:latin typeface="Calibri" panose="020F0502020204030204" pitchFamily="34" charset="0"/>
                  <a:cs typeface="Calibri" panose="020F0502020204030204" pitchFamily="34" charset="0"/>
                </a:rPr>
                <a:t>OCIALES</a:t>
              </a:r>
              <a:endParaRPr lang="es-AR" sz="1400" b="1" dirty="0">
                <a:solidFill>
                  <a:schemeClr val="bg1"/>
                </a:solidFill>
                <a:latin typeface="Calibri" panose="020F0502020204030204" pitchFamily="34" charset="0"/>
                <a:cs typeface="Calibri" panose="020F0502020204030204" pitchFamily="34" charset="0"/>
              </a:endParaRPr>
            </a:p>
          </p:txBody>
        </p:sp>
      </p:grpSp>
      <p:grpSp>
        <p:nvGrpSpPr>
          <p:cNvPr id="109" name="Grupo 108"/>
          <p:cNvGrpSpPr/>
          <p:nvPr/>
        </p:nvGrpSpPr>
        <p:grpSpPr>
          <a:xfrm>
            <a:off x="8213807" y="5031998"/>
            <a:ext cx="1718362" cy="547363"/>
            <a:chOff x="2761444" y="1438774"/>
            <a:chExt cx="2976906" cy="1586947"/>
          </a:xfrm>
        </p:grpSpPr>
        <p:sp>
          <p:nvSpPr>
            <p:cNvPr id="110" name="Rectángulo redondeado 109"/>
            <p:cNvSpPr/>
            <p:nvPr/>
          </p:nvSpPr>
          <p:spPr>
            <a:xfrm>
              <a:off x="2761444" y="1438774"/>
              <a:ext cx="2976906" cy="1586947"/>
            </a:xfrm>
            <a:prstGeom prst="roundRect">
              <a:avLst>
                <a:gd name="adj" fmla="val 16670"/>
              </a:avLst>
            </a:prstGeom>
            <a:solidFill>
              <a:srgbClr val="F9C051"/>
            </a:solidFill>
            <a:ln>
              <a:noFill/>
            </a:ln>
          </p:spPr>
        </p:sp>
        <p:sp>
          <p:nvSpPr>
            <p:cNvPr id="111" name="Rectángulo 110"/>
            <p:cNvSpPr/>
            <p:nvPr/>
          </p:nvSpPr>
          <p:spPr>
            <a:xfrm>
              <a:off x="2838926" y="1516256"/>
              <a:ext cx="2821942" cy="1431983"/>
            </a:xfrm>
            <a:prstGeom prst="rect">
              <a:avLst/>
            </a:prstGeom>
            <a:solidFill>
              <a:srgbClr val="F9C051"/>
            </a:solidFill>
            <a:ln>
              <a:noFill/>
            </a:ln>
          </p:spPr>
          <p:txBody>
            <a:bodyPr anchor="ctr"/>
            <a:lstStyle/>
            <a:p>
              <a:r>
                <a:rPr lang="es-AR" b="1" dirty="0" smtClean="0">
                  <a:solidFill>
                    <a:schemeClr val="bg1"/>
                  </a:solidFill>
                  <a:latin typeface="Calibri" panose="020F0502020204030204" pitchFamily="34" charset="0"/>
                  <a:cs typeface="Calibri" panose="020F0502020204030204" pitchFamily="34" charset="0"/>
                </a:rPr>
                <a:t>ECNOLÓGICOS</a:t>
              </a:r>
              <a:endParaRPr lang="es-AR" sz="1400" b="1" dirty="0">
                <a:solidFill>
                  <a:schemeClr val="bg1"/>
                </a:solidFill>
                <a:latin typeface="Calibri" panose="020F0502020204030204" pitchFamily="34" charset="0"/>
                <a:cs typeface="Calibri" panose="020F0502020204030204" pitchFamily="34" charset="0"/>
              </a:endParaRPr>
            </a:p>
          </p:txBody>
        </p:sp>
      </p:grpSp>
      <p:grpSp>
        <p:nvGrpSpPr>
          <p:cNvPr id="112" name="Grupo 111"/>
          <p:cNvGrpSpPr/>
          <p:nvPr/>
        </p:nvGrpSpPr>
        <p:grpSpPr>
          <a:xfrm>
            <a:off x="8219012" y="5618953"/>
            <a:ext cx="1718362" cy="547363"/>
            <a:chOff x="2761444" y="1438774"/>
            <a:chExt cx="2976906" cy="1586947"/>
          </a:xfrm>
        </p:grpSpPr>
        <p:sp>
          <p:nvSpPr>
            <p:cNvPr id="113" name="Rectángulo redondeado 112"/>
            <p:cNvSpPr/>
            <p:nvPr/>
          </p:nvSpPr>
          <p:spPr>
            <a:xfrm>
              <a:off x="2761444" y="1438774"/>
              <a:ext cx="2976906" cy="1586947"/>
            </a:xfrm>
            <a:prstGeom prst="roundRect">
              <a:avLst>
                <a:gd name="adj" fmla="val 16670"/>
              </a:avLst>
            </a:prstGeom>
            <a:solidFill>
              <a:srgbClr val="F9C051"/>
            </a:solidFill>
            <a:ln>
              <a:noFill/>
            </a:ln>
          </p:spPr>
        </p:sp>
        <p:sp>
          <p:nvSpPr>
            <p:cNvPr id="114" name="Rectángulo 113"/>
            <p:cNvSpPr/>
            <p:nvPr/>
          </p:nvSpPr>
          <p:spPr>
            <a:xfrm>
              <a:off x="2838926" y="1516256"/>
              <a:ext cx="2821942" cy="1431983"/>
            </a:xfrm>
            <a:prstGeom prst="rect">
              <a:avLst/>
            </a:prstGeom>
            <a:solidFill>
              <a:srgbClr val="F9C051"/>
            </a:solidFill>
            <a:ln>
              <a:noFill/>
            </a:ln>
          </p:spPr>
          <p:txBody>
            <a:bodyPr anchor="ctr"/>
            <a:lstStyle/>
            <a:p>
              <a:r>
                <a:rPr lang="es-AR" b="1" dirty="0" smtClean="0">
                  <a:solidFill>
                    <a:schemeClr val="bg1"/>
                  </a:solidFill>
                  <a:latin typeface="Calibri" panose="020F0502020204030204" pitchFamily="34" charset="0"/>
                  <a:cs typeface="Calibri" panose="020F0502020204030204" pitchFamily="34" charset="0"/>
                </a:rPr>
                <a:t>COLÓGICOS</a:t>
              </a:r>
              <a:endParaRPr lang="es-AR" sz="1400" b="1" dirty="0">
                <a:solidFill>
                  <a:schemeClr val="bg1"/>
                </a:solidFill>
                <a:latin typeface="Calibri" panose="020F0502020204030204" pitchFamily="34" charset="0"/>
                <a:cs typeface="Calibri" panose="020F0502020204030204" pitchFamily="34" charset="0"/>
              </a:endParaRPr>
            </a:p>
          </p:txBody>
        </p:sp>
      </p:grpSp>
      <p:grpSp>
        <p:nvGrpSpPr>
          <p:cNvPr id="115" name="Grupo 114"/>
          <p:cNvGrpSpPr/>
          <p:nvPr/>
        </p:nvGrpSpPr>
        <p:grpSpPr>
          <a:xfrm>
            <a:off x="8221120" y="6229609"/>
            <a:ext cx="1718362" cy="547363"/>
            <a:chOff x="2761444" y="1438774"/>
            <a:chExt cx="2976906" cy="1586947"/>
          </a:xfrm>
        </p:grpSpPr>
        <p:sp>
          <p:nvSpPr>
            <p:cNvPr id="116" name="Rectángulo redondeado 115"/>
            <p:cNvSpPr/>
            <p:nvPr/>
          </p:nvSpPr>
          <p:spPr>
            <a:xfrm>
              <a:off x="2761444" y="1438774"/>
              <a:ext cx="2976906" cy="1586947"/>
            </a:xfrm>
            <a:prstGeom prst="roundRect">
              <a:avLst>
                <a:gd name="adj" fmla="val 16670"/>
              </a:avLst>
            </a:prstGeom>
            <a:solidFill>
              <a:srgbClr val="F9C051"/>
            </a:solidFill>
            <a:ln>
              <a:noFill/>
            </a:ln>
          </p:spPr>
        </p:sp>
        <p:sp>
          <p:nvSpPr>
            <p:cNvPr id="117" name="Rectángulo 116"/>
            <p:cNvSpPr/>
            <p:nvPr/>
          </p:nvSpPr>
          <p:spPr>
            <a:xfrm>
              <a:off x="2838926" y="1516256"/>
              <a:ext cx="2821942" cy="1431983"/>
            </a:xfrm>
            <a:prstGeom prst="rect">
              <a:avLst/>
            </a:prstGeom>
            <a:solidFill>
              <a:srgbClr val="F9C051"/>
            </a:solidFill>
            <a:ln>
              <a:noFill/>
            </a:ln>
          </p:spPr>
          <p:txBody>
            <a:bodyPr anchor="ctr"/>
            <a:lstStyle/>
            <a:p>
              <a:r>
                <a:rPr lang="es-AR" b="1" dirty="0">
                  <a:solidFill>
                    <a:schemeClr val="bg1"/>
                  </a:solidFill>
                  <a:latin typeface="Calibri" panose="020F0502020204030204" pitchFamily="34" charset="0"/>
                  <a:cs typeface="Calibri" panose="020F0502020204030204" pitchFamily="34" charset="0"/>
                </a:rPr>
                <a:t>L</a:t>
              </a:r>
              <a:r>
                <a:rPr lang="es-AR" b="1" dirty="0" smtClean="0">
                  <a:solidFill>
                    <a:schemeClr val="bg1"/>
                  </a:solidFill>
                  <a:latin typeface="Calibri" panose="020F0502020204030204" pitchFamily="34" charset="0"/>
                  <a:cs typeface="Calibri" panose="020F0502020204030204" pitchFamily="34" charset="0"/>
                </a:rPr>
                <a:t>EGALES</a:t>
              </a:r>
              <a:endParaRPr lang="es-AR" sz="1400" b="1" dirty="0">
                <a:solidFill>
                  <a:schemeClr val="bg1"/>
                </a:solidFill>
                <a:latin typeface="Calibri" panose="020F0502020204030204" pitchFamily="34" charset="0"/>
                <a:cs typeface="Calibri" panose="020F0502020204030204" pitchFamily="34" charset="0"/>
              </a:endParaRPr>
            </a:p>
          </p:txBody>
        </p:sp>
      </p:grpSp>
      <p:sp>
        <p:nvSpPr>
          <p:cNvPr id="118" name="Google Shape;283;p36"/>
          <p:cNvSpPr txBox="1"/>
          <p:nvPr/>
        </p:nvSpPr>
        <p:spPr>
          <a:xfrm>
            <a:off x="6390613" y="2561529"/>
            <a:ext cx="4628224" cy="519491"/>
          </a:xfrm>
          <a:prstGeom prst="rect">
            <a:avLst/>
          </a:prstGeom>
          <a:solidFill>
            <a:srgbClr val="E964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b="1" dirty="0" smtClean="0">
                <a:solidFill>
                  <a:schemeClr val="bg1"/>
                </a:solidFill>
                <a:latin typeface="+mj-lt"/>
                <a:ea typeface="Calibri"/>
                <a:cs typeface="Calibri"/>
                <a:sym typeface="Calibri"/>
              </a:rPr>
              <a:t>PESTEL</a:t>
            </a:r>
            <a:endParaRPr b="1" i="0" u="none" strike="noStrike" cap="none" dirty="0">
              <a:solidFill>
                <a:schemeClr val="bg1"/>
              </a:solidFill>
              <a:latin typeface="+mj-lt"/>
              <a:ea typeface="Calibri"/>
              <a:cs typeface="Calibri"/>
              <a:sym typeface="Calibri"/>
            </a:endParaRPr>
          </a:p>
        </p:txBody>
      </p:sp>
      <p:sp>
        <p:nvSpPr>
          <p:cNvPr id="2" name="Rectángulo 1"/>
          <p:cNvSpPr/>
          <p:nvPr/>
        </p:nvSpPr>
        <p:spPr>
          <a:xfrm>
            <a:off x="667748" y="6460252"/>
            <a:ext cx="4207272" cy="253916"/>
          </a:xfrm>
          <a:prstGeom prst="rect">
            <a:avLst/>
          </a:prstGeom>
        </p:spPr>
        <p:txBody>
          <a:bodyPr wrap="square">
            <a:spAutoFit/>
          </a:bodyPr>
          <a:lstStyle/>
          <a:p>
            <a:r>
              <a:rPr lang="es-AR" sz="1050" dirty="0">
                <a:hlinkClick r:id="rId3"/>
              </a:rPr>
              <a:t>https://robertoespinosa.es/2013/07/29/la-matriz-de-analisis-dafo-foda</a:t>
            </a:r>
            <a:endParaRPr lang="es-AR" sz="1050" dirty="0"/>
          </a:p>
        </p:txBody>
      </p:sp>
      <p:sp>
        <p:nvSpPr>
          <p:cNvPr id="62" name="CuadroTexto 61">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4095877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8A1CA"/>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D85B1ED-177D-8C42-9F61-94F32DCD699B}"/>
              </a:ext>
            </a:extLst>
          </p:cNvPr>
          <p:cNvSpPr txBox="1"/>
          <p:nvPr/>
        </p:nvSpPr>
        <p:spPr>
          <a:xfrm>
            <a:off x="869768" y="1637692"/>
            <a:ext cx="10747466" cy="3147015"/>
          </a:xfrm>
          <a:prstGeom prst="rect">
            <a:avLst/>
          </a:prstGeom>
          <a:noFill/>
        </p:spPr>
        <p:txBody>
          <a:bodyPr wrap="square" rtlCol="0">
            <a:spAutoFit/>
          </a:bodyPr>
          <a:lstStyle/>
          <a:p>
            <a:pPr algn="ctr">
              <a:defRPr/>
            </a:pPr>
            <a:r>
              <a:rPr kumimoji="0" lang="es-AR" sz="5000" b="1" i="0" u="none" strike="noStrike" kern="1200" cap="none" spc="0" normalizeH="0" baseline="0" noProof="0" dirty="0" smtClean="0">
                <a:ln>
                  <a:noFill/>
                </a:ln>
                <a:solidFill>
                  <a:prstClr val="white"/>
                </a:solidFill>
                <a:effectLst/>
                <a:uLnTx/>
                <a:uFillTx/>
                <a:latin typeface="Calibri" panose="020F0502020204030204"/>
                <a:ea typeface="+mn-ea"/>
                <a:cs typeface="+mn-cs"/>
              </a:rPr>
              <a:t>PARTE I</a:t>
            </a:r>
          </a:p>
          <a:p>
            <a:pPr algn="ctr">
              <a:defRPr/>
            </a:pPr>
            <a:r>
              <a:rPr lang="es-AR" sz="4400" b="1" dirty="0" smtClean="0">
                <a:solidFill>
                  <a:srgbClr val="134758"/>
                </a:solidFill>
              </a:rPr>
              <a:t>TÉCNICAS </a:t>
            </a:r>
            <a:r>
              <a:rPr lang="es-AR" sz="4400" b="1" dirty="0">
                <a:solidFill>
                  <a:srgbClr val="134758"/>
                </a:solidFill>
              </a:rPr>
              <a:t>DE DINÁMICA </a:t>
            </a:r>
            <a:endParaRPr lang="es-AR" sz="4400" b="1" dirty="0" smtClean="0">
              <a:solidFill>
                <a:srgbClr val="134758"/>
              </a:solidFill>
            </a:endParaRPr>
          </a:p>
          <a:p>
            <a:pPr algn="ctr">
              <a:defRPr/>
            </a:pPr>
            <a:r>
              <a:rPr lang="es-AR" sz="4400" b="1" dirty="0" smtClean="0">
                <a:solidFill>
                  <a:srgbClr val="134758"/>
                </a:solidFill>
              </a:rPr>
              <a:t>Y LIDERAZGO PARA LA NEGOCIACION</a:t>
            </a:r>
          </a:p>
          <a:p>
            <a:pPr algn="ctr">
              <a:defRPr/>
            </a:pPr>
            <a:endParaRPr lang="en-US" sz="1050" dirty="0">
              <a:solidFill>
                <a:srgbClr val="FFFF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5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418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a:solidFill>
                  <a:schemeClr val="bg1">
                    <a:lumMod val="50000"/>
                  </a:schemeClr>
                </a:solidFill>
                <a:latin typeface="Calibri"/>
                <a:ea typeface="ヒラギノ角ゴ Pro W3" charset="0"/>
                <a:cs typeface="Calibri"/>
              </a:rPr>
              <a:t>3</a:t>
            </a:r>
            <a:r>
              <a:rPr lang="es-ES_tradnl" sz="2800" b="1" dirty="0" smtClean="0">
                <a:solidFill>
                  <a:schemeClr val="bg1">
                    <a:lumMod val="50000"/>
                  </a:schemeClr>
                </a:solidFill>
                <a:latin typeface="Calibri"/>
                <a:ea typeface="ヒラギノ角ゴ Pro W3" charset="0"/>
                <a:cs typeface="Calibri"/>
              </a:rPr>
              <a:t>. Identificar Objetivos Operacionales:</a:t>
            </a:r>
          </a:p>
        </p:txBody>
      </p:sp>
      <p:sp>
        <p:nvSpPr>
          <p:cNvPr id="13" name="Text Box 13"/>
          <p:cNvSpPr txBox="1">
            <a:spLocks noChangeArrowheads="1"/>
          </p:cNvSpPr>
          <p:nvPr/>
        </p:nvSpPr>
        <p:spPr bwMode="auto">
          <a:xfrm>
            <a:off x="5667209" y="3187565"/>
            <a:ext cx="5694227"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Convertir la declaración de la visión y la misión de la dirección de la compañía en objetivos de rendimiento específicos.</a:t>
            </a:r>
          </a:p>
          <a:p>
            <a:pPr marL="342900" indent="-342900"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Deben tener target a corto y a largo plazo.</a:t>
            </a:r>
          </a:p>
          <a:p>
            <a:pPr eaLnBrk="1" hangingPunct="1">
              <a:lnSpc>
                <a:spcPts val="3200"/>
              </a:lnSpc>
              <a:buClr>
                <a:schemeClr val="accent1"/>
              </a:buClr>
            </a:pPr>
            <a:endParaRPr lang="es-ES_tradnl" sz="2000" dirty="0" smtClean="0">
              <a:solidFill>
                <a:schemeClr val="bg1">
                  <a:lumMod val="50000"/>
                </a:schemeClr>
              </a:solidFill>
              <a:latin typeface="Calibri"/>
              <a:ea typeface="ヒラギノ角ゴ Pro W3" charset="0"/>
              <a:cs typeface="Calibri"/>
            </a:endParaRPr>
          </a:p>
        </p:txBody>
      </p:sp>
      <p:pic>
        <p:nvPicPr>
          <p:cNvPr id="2" name="Imagen 1"/>
          <p:cNvPicPr>
            <a:picLocks noChangeAspect="1"/>
          </p:cNvPicPr>
          <p:nvPr/>
        </p:nvPicPr>
        <p:blipFill rotWithShape="1">
          <a:blip r:embed="rId3"/>
          <a:srcRect l="80453" t="23090" r="3929" b="58517"/>
          <a:stretch/>
        </p:blipFill>
        <p:spPr>
          <a:xfrm>
            <a:off x="445849" y="2213594"/>
            <a:ext cx="4942587" cy="3272805"/>
          </a:xfrm>
          <a:prstGeom prst="rect">
            <a:avLst/>
          </a:prstGeom>
        </p:spPr>
      </p:pic>
      <p:sp>
        <p:nvSpPr>
          <p:cNvPr id="7" name="CuadroTexto 6">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208390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Definición eficiente de objetivos:</a:t>
            </a:r>
          </a:p>
        </p:txBody>
      </p:sp>
      <p:sp>
        <p:nvSpPr>
          <p:cNvPr id="13" name="Text Box 13"/>
          <p:cNvSpPr txBox="1">
            <a:spLocks noChangeArrowheads="1"/>
          </p:cNvSpPr>
          <p:nvPr/>
        </p:nvSpPr>
        <p:spPr bwMode="auto">
          <a:xfrm>
            <a:off x="5667209" y="4015096"/>
            <a:ext cx="5694227"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Proporciona una declaración clara y documentada de lo que se quiere conseguir.</a:t>
            </a:r>
          </a:p>
          <a:p>
            <a:pPr marL="342900" indent="-342900"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Al ponerlos por escrito son un recordatorio y un compromiso.</a:t>
            </a:r>
          </a:p>
          <a:p>
            <a:pPr marL="342900" indent="-342900"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Establecen una base para medir el rendimiento</a:t>
            </a:r>
          </a:p>
          <a:p>
            <a:pPr marL="342900" indent="-342900"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Al saber hacia donde se va es más eficiente que usar solo el azar.</a:t>
            </a:r>
          </a:p>
          <a:p>
            <a:pPr eaLnBrk="1" hangingPunct="1">
              <a:lnSpc>
                <a:spcPts val="3200"/>
              </a:lnSpc>
              <a:buClr>
                <a:schemeClr val="accent1"/>
              </a:buClr>
            </a:pPr>
            <a:r>
              <a:rPr lang="es-ES_tradnl" sz="2000" dirty="0" smtClean="0">
                <a:solidFill>
                  <a:schemeClr val="bg1">
                    <a:lumMod val="50000"/>
                  </a:schemeClr>
                </a:solidFill>
                <a:latin typeface="Calibri"/>
                <a:ea typeface="ヒラギノ角ゴ Pro W3" charset="0"/>
                <a:cs typeface="Calibri"/>
              </a:rPr>
              <a:t> </a:t>
            </a:r>
            <a:endParaRPr lang="es-ES_tradnl" sz="2000" b="1" dirty="0" smtClean="0">
              <a:solidFill>
                <a:schemeClr val="bg1">
                  <a:lumMod val="50000"/>
                </a:schemeClr>
              </a:solidFill>
              <a:latin typeface="Calibri"/>
              <a:ea typeface="ヒラギノ角ゴ Pro W3" charset="0"/>
              <a:cs typeface="Calibri"/>
            </a:endParaRPr>
          </a:p>
          <a:p>
            <a:pPr marL="342900" indent="-342900" eaLnBrk="1" hangingPunct="1">
              <a:lnSpc>
                <a:spcPts val="3200"/>
              </a:lnSpc>
              <a:buClr>
                <a:schemeClr val="accent1"/>
              </a:buClr>
              <a:buFont typeface="Wingdings" panose="05000000000000000000" pitchFamily="2" charset="2"/>
              <a:buChar char="q"/>
            </a:pPr>
            <a:endParaRPr lang="es-ES_tradnl" sz="2000" dirty="0" smtClean="0">
              <a:solidFill>
                <a:schemeClr val="bg1">
                  <a:lumMod val="50000"/>
                </a:schemeClr>
              </a:solidFill>
              <a:latin typeface="Calibri"/>
              <a:ea typeface="ヒラギノ角ゴ Pro W3" charset="0"/>
              <a:cs typeface="Calibri"/>
            </a:endParaRPr>
          </a:p>
          <a:p>
            <a:pPr eaLnBrk="1" hangingPunct="1">
              <a:lnSpc>
                <a:spcPts val="3200"/>
              </a:lnSpc>
              <a:buClr>
                <a:schemeClr val="accent1"/>
              </a:buClr>
            </a:pPr>
            <a:endParaRPr lang="es-ES_tradnl" sz="2000" dirty="0" smtClean="0">
              <a:solidFill>
                <a:schemeClr val="bg1">
                  <a:lumMod val="50000"/>
                </a:schemeClr>
              </a:solidFill>
              <a:latin typeface="Calibri"/>
              <a:ea typeface="ヒラギノ角ゴ Pro W3" charset="0"/>
              <a:cs typeface="Calibri"/>
            </a:endParaRPr>
          </a:p>
        </p:txBody>
      </p:sp>
      <p:pic>
        <p:nvPicPr>
          <p:cNvPr id="3" name="Imagen 2"/>
          <p:cNvPicPr>
            <a:picLocks noChangeAspect="1"/>
          </p:cNvPicPr>
          <p:nvPr/>
        </p:nvPicPr>
        <p:blipFill rotWithShape="1">
          <a:blip r:embed="rId3"/>
          <a:srcRect l="61030" t="18731" r="4709" b="31096"/>
          <a:stretch/>
        </p:blipFill>
        <p:spPr>
          <a:xfrm>
            <a:off x="548632" y="2221395"/>
            <a:ext cx="4457700" cy="3670300"/>
          </a:xfrm>
          <a:prstGeom prst="rect">
            <a:avLst/>
          </a:prstGeom>
        </p:spPr>
      </p:pic>
      <p:sp>
        <p:nvSpPr>
          <p:cNvPr id="7" name="CuadroTexto 6">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264146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Características de los objetivos eficaces:</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006" y="2017825"/>
            <a:ext cx="2076740" cy="259116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5826" y="1429470"/>
            <a:ext cx="1668427" cy="1462722"/>
          </a:xfrm>
          <a:prstGeom prst="rect">
            <a:avLst/>
          </a:prstGeom>
        </p:spPr>
      </p:pic>
      <p:sp>
        <p:nvSpPr>
          <p:cNvPr id="12" name="Rectángulo redondeado 11"/>
          <p:cNvSpPr/>
          <p:nvPr/>
        </p:nvSpPr>
        <p:spPr>
          <a:xfrm>
            <a:off x="2314859" y="5499238"/>
            <a:ext cx="1538910" cy="1302513"/>
          </a:xfrm>
          <a:prstGeom prst="roundRect">
            <a:avLst/>
          </a:prstGeom>
          <a:solidFill>
            <a:srgbClr val="00B1AC"/>
          </a:solidFill>
          <a:ln>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altLang="es-AR" b="1" dirty="0" smtClean="0">
                <a:solidFill>
                  <a:schemeClr val="bg1"/>
                </a:solidFill>
              </a:rPr>
              <a:t>ES: </a:t>
            </a:r>
          </a:p>
          <a:p>
            <a:pPr algn="ctr">
              <a:defRPr/>
            </a:pPr>
            <a:r>
              <a:rPr lang="es-AR" altLang="es-AR" b="1" dirty="0" smtClean="0">
                <a:solidFill>
                  <a:schemeClr val="bg1"/>
                </a:solidFill>
              </a:rPr>
              <a:t>Específico</a:t>
            </a:r>
            <a:endParaRPr lang="es-AR" altLang="es-AR" b="1" dirty="0">
              <a:solidFill>
                <a:schemeClr val="bg1"/>
              </a:solidFill>
            </a:endParaRPr>
          </a:p>
          <a:p>
            <a:pPr algn="ctr">
              <a:defRPr/>
            </a:pPr>
            <a:endParaRPr lang="es-AR" altLang="es-AR" b="1" dirty="0">
              <a:solidFill>
                <a:schemeClr val="bg1"/>
              </a:solidFill>
            </a:endParaRPr>
          </a:p>
        </p:txBody>
      </p:sp>
      <p:sp>
        <p:nvSpPr>
          <p:cNvPr id="14" name="Rectángulo redondeado 13"/>
          <p:cNvSpPr/>
          <p:nvPr/>
        </p:nvSpPr>
        <p:spPr>
          <a:xfrm>
            <a:off x="3674783" y="4924865"/>
            <a:ext cx="1538910" cy="130251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altLang="es-AR" b="1" dirty="0" smtClean="0">
                <a:solidFill>
                  <a:schemeClr val="bg1"/>
                </a:solidFill>
              </a:rPr>
              <a:t>M: </a:t>
            </a:r>
          </a:p>
          <a:p>
            <a:pPr algn="ctr">
              <a:defRPr/>
            </a:pPr>
            <a:r>
              <a:rPr lang="es-AR" altLang="es-AR" b="1" dirty="0" smtClean="0">
                <a:solidFill>
                  <a:schemeClr val="bg1"/>
                </a:solidFill>
              </a:rPr>
              <a:t>Medible</a:t>
            </a:r>
            <a:endParaRPr lang="es-AR" altLang="es-AR" b="1" dirty="0">
              <a:solidFill>
                <a:schemeClr val="bg1"/>
              </a:solidFill>
            </a:endParaRPr>
          </a:p>
          <a:p>
            <a:pPr algn="ctr">
              <a:defRPr/>
            </a:pPr>
            <a:endParaRPr lang="es-AR" altLang="es-AR" b="1" dirty="0">
              <a:solidFill>
                <a:schemeClr val="bg1"/>
              </a:solidFill>
            </a:endParaRPr>
          </a:p>
        </p:txBody>
      </p:sp>
      <p:sp>
        <p:nvSpPr>
          <p:cNvPr id="15" name="Rectángulo redondeado 14"/>
          <p:cNvSpPr/>
          <p:nvPr/>
        </p:nvSpPr>
        <p:spPr>
          <a:xfrm>
            <a:off x="4899629" y="4196725"/>
            <a:ext cx="1538910" cy="130251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altLang="es-AR" b="1" dirty="0">
                <a:solidFill>
                  <a:schemeClr val="bg1"/>
                </a:solidFill>
              </a:rPr>
              <a:t>A</a:t>
            </a:r>
            <a:r>
              <a:rPr lang="es-AR" altLang="es-AR" b="1" dirty="0" smtClean="0">
                <a:solidFill>
                  <a:schemeClr val="bg1"/>
                </a:solidFill>
              </a:rPr>
              <a:t>: </a:t>
            </a:r>
          </a:p>
          <a:p>
            <a:pPr algn="ctr">
              <a:defRPr/>
            </a:pPr>
            <a:r>
              <a:rPr lang="es-AR" altLang="es-AR" b="1" dirty="0" smtClean="0">
                <a:solidFill>
                  <a:schemeClr val="bg1"/>
                </a:solidFill>
              </a:rPr>
              <a:t>Alcanzable</a:t>
            </a:r>
            <a:endParaRPr lang="es-AR" altLang="es-AR" b="1" dirty="0">
              <a:solidFill>
                <a:schemeClr val="bg1"/>
              </a:solidFill>
            </a:endParaRPr>
          </a:p>
          <a:p>
            <a:pPr algn="ctr">
              <a:defRPr/>
            </a:pPr>
            <a:endParaRPr lang="es-AR" altLang="es-AR" b="1" dirty="0">
              <a:solidFill>
                <a:schemeClr val="bg1"/>
              </a:solidFill>
            </a:endParaRPr>
          </a:p>
        </p:txBody>
      </p:sp>
      <p:sp>
        <p:nvSpPr>
          <p:cNvPr id="16" name="Rectángulo redondeado 15"/>
          <p:cNvSpPr/>
          <p:nvPr/>
        </p:nvSpPr>
        <p:spPr>
          <a:xfrm>
            <a:off x="6168783" y="3468585"/>
            <a:ext cx="1538910" cy="1302513"/>
          </a:xfrm>
          <a:prstGeom prst="roundRect">
            <a:avLst/>
          </a:prstGeom>
          <a:solidFill>
            <a:srgbClr val="F9C351"/>
          </a:solidFill>
          <a:ln>
            <a:solidFill>
              <a:srgbClr val="F9C35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altLang="es-AR" b="1" dirty="0">
                <a:solidFill>
                  <a:schemeClr val="bg1"/>
                </a:solidFill>
              </a:rPr>
              <a:t>R</a:t>
            </a:r>
            <a:r>
              <a:rPr lang="es-AR" altLang="es-AR" b="1" dirty="0" smtClean="0">
                <a:solidFill>
                  <a:schemeClr val="bg1"/>
                </a:solidFill>
              </a:rPr>
              <a:t>: </a:t>
            </a:r>
          </a:p>
          <a:p>
            <a:pPr algn="ctr">
              <a:defRPr/>
            </a:pPr>
            <a:r>
              <a:rPr lang="es-AR" altLang="es-AR" b="1" dirty="0" smtClean="0">
                <a:solidFill>
                  <a:schemeClr val="bg1"/>
                </a:solidFill>
              </a:rPr>
              <a:t>Relevante</a:t>
            </a:r>
            <a:endParaRPr lang="es-AR" altLang="es-AR" b="1" dirty="0">
              <a:solidFill>
                <a:schemeClr val="bg1"/>
              </a:solidFill>
            </a:endParaRPr>
          </a:p>
          <a:p>
            <a:pPr algn="ctr">
              <a:defRPr/>
            </a:pPr>
            <a:endParaRPr lang="es-AR" altLang="es-AR" b="1" dirty="0">
              <a:solidFill>
                <a:schemeClr val="bg1"/>
              </a:solidFill>
            </a:endParaRPr>
          </a:p>
        </p:txBody>
      </p:sp>
      <p:sp>
        <p:nvSpPr>
          <p:cNvPr id="17" name="Rectángulo redondeado 16"/>
          <p:cNvSpPr/>
          <p:nvPr/>
        </p:nvSpPr>
        <p:spPr>
          <a:xfrm>
            <a:off x="7387063" y="2775870"/>
            <a:ext cx="1538910" cy="1302513"/>
          </a:xfrm>
          <a:prstGeom prst="roundRect">
            <a:avLst/>
          </a:prstGeom>
          <a:solidFill>
            <a:srgbClr val="F67C57"/>
          </a:solidFill>
          <a:ln>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altLang="es-AR" b="1" dirty="0">
                <a:solidFill>
                  <a:schemeClr val="bg1"/>
                </a:solidFill>
              </a:rPr>
              <a:t>T</a:t>
            </a:r>
            <a:r>
              <a:rPr lang="es-AR" altLang="es-AR" b="1" dirty="0" smtClean="0">
                <a:solidFill>
                  <a:schemeClr val="bg1"/>
                </a:solidFill>
              </a:rPr>
              <a:t>: </a:t>
            </a:r>
          </a:p>
          <a:p>
            <a:pPr algn="ctr">
              <a:defRPr/>
            </a:pPr>
            <a:r>
              <a:rPr lang="es-AR" altLang="es-AR" b="1" dirty="0" smtClean="0">
                <a:solidFill>
                  <a:schemeClr val="bg1"/>
                </a:solidFill>
              </a:rPr>
              <a:t>Temporal</a:t>
            </a:r>
            <a:endParaRPr lang="es-AR" altLang="es-AR" b="1" dirty="0">
              <a:solidFill>
                <a:schemeClr val="bg1"/>
              </a:solidFill>
            </a:endParaRPr>
          </a:p>
          <a:p>
            <a:pPr algn="ctr">
              <a:defRPr/>
            </a:pPr>
            <a:endParaRPr lang="es-AR" altLang="es-AR" b="1" dirty="0">
              <a:solidFill>
                <a:schemeClr val="bg1"/>
              </a:solidFill>
            </a:endParaRPr>
          </a:p>
        </p:txBody>
      </p:sp>
      <p:pic>
        <p:nvPicPr>
          <p:cNvPr id="21" name="Imagen 20">
            <a:extLst>
              <a:ext uri="{FF2B5EF4-FFF2-40B4-BE49-F238E27FC236}">
                <a16:creationId xmlns:a16="http://schemas.microsoft.com/office/drawing/2014/main" id="{51138F57-D7C5-414E-AE50-2E4C3A3ADACE}"/>
              </a:ext>
            </a:extLst>
          </p:cNvPr>
          <p:cNvPicPr>
            <a:picLocks noChangeAspect="1"/>
          </p:cNvPicPr>
          <p:nvPr/>
        </p:nvPicPr>
        <p:blipFill>
          <a:blip r:embed="rId5"/>
          <a:stretch>
            <a:fillRect/>
          </a:stretch>
        </p:blipFill>
        <p:spPr>
          <a:xfrm>
            <a:off x="2797127" y="6186395"/>
            <a:ext cx="574373" cy="574373"/>
          </a:xfrm>
          <a:prstGeom prst="rect">
            <a:avLst/>
          </a:prstGeom>
        </p:spPr>
      </p:pic>
      <p:pic>
        <p:nvPicPr>
          <p:cNvPr id="22" name="Imagen 21">
            <a:extLst>
              <a:ext uri="{FF2B5EF4-FFF2-40B4-BE49-F238E27FC236}">
                <a16:creationId xmlns:a16="http://schemas.microsoft.com/office/drawing/2014/main" id="{FCA64BE5-DDE6-1B4A-8D0E-98891FD1798D}"/>
              </a:ext>
            </a:extLst>
          </p:cNvPr>
          <p:cNvPicPr>
            <a:picLocks noChangeAspect="1"/>
          </p:cNvPicPr>
          <p:nvPr/>
        </p:nvPicPr>
        <p:blipFill>
          <a:blip r:embed="rId6"/>
          <a:stretch>
            <a:fillRect/>
          </a:stretch>
        </p:blipFill>
        <p:spPr>
          <a:xfrm>
            <a:off x="4107688" y="5568337"/>
            <a:ext cx="673100" cy="508000"/>
          </a:xfrm>
          <a:prstGeom prst="rect">
            <a:avLst/>
          </a:prstGeom>
        </p:spPr>
      </p:pic>
      <p:pic>
        <p:nvPicPr>
          <p:cNvPr id="23" name="Imagen 22">
            <a:extLst>
              <a:ext uri="{FF2B5EF4-FFF2-40B4-BE49-F238E27FC236}">
                <a16:creationId xmlns:a16="http://schemas.microsoft.com/office/drawing/2014/main" id="{5B46F03D-C577-B141-BC77-DBFCB05CF630}"/>
              </a:ext>
            </a:extLst>
          </p:cNvPr>
          <p:cNvPicPr>
            <a:picLocks noChangeAspect="1"/>
          </p:cNvPicPr>
          <p:nvPr/>
        </p:nvPicPr>
        <p:blipFill>
          <a:blip r:embed="rId7"/>
          <a:stretch>
            <a:fillRect/>
          </a:stretch>
        </p:blipFill>
        <p:spPr>
          <a:xfrm>
            <a:off x="5467053" y="4885988"/>
            <a:ext cx="404061" cy="542033"/>
          </a:xfrm>
          <a:prstGeom prst="rect">
            <a:avLst/>
          </a:prstGeom>
        </p:spPr>
      </p:pic>
      <p:pic>
        <p:nvPicPr>
          <p:cNvPr id="24" name="Imagen 23">
            <a:extLst>
              <a:ext uri="{FF2B5EF4-FFF2-40B4-BE49-F238E27FC236}">
                <a16:creationId xmlns:a16="http://schemas.microsoft.com/office/drawing/2014/main" id="{1A819C0A-3B26-084A-852E-9B8258AA07ED}"/>
              </a:ext>
            </a:extLst>
          </p:cNvPr>
          <p:cNvPicPr>
            <a:picLocks noChangeAspect="1"/>
          </p:cNvPicPr>
          <p:nvPr/>
        </p:nvPicPr>
        <p:blipFill>
          <a:blip r:embed="rId8"/>
          <a:stretch>
            <a:fillRect/>
          </a:stretch>
        </p:blipFill>
        <p:spPr>
          <a:xfrm>
            <a:off x="6513386" y="4119841"/>
            <a:ext cx="896897" cy="601577"/>
          </a:xfrm>
          <a:prstGeom prst="rect">
            <a:avLst/>
          </a:prstGeom>
        </p:spPr>
      </p:pic>
      <p:pic>
        <p:nvPicPr>
          <p:cNvPr id="25" name="Imagen 24">
            <a:extLst>
              <a:ext uri="{FF2B5EF4-FFF2-40B4-BE49-F238E27FC236}">
                <a16:creationId xmlns:a16="http://schemas.microsoft.com/office/drawing/2014/main" id="{044B8218-E968-3444-A8CD-3C72B756DF57}"/>
              </a:ext>
            </a:extLst>
          </p:cNvPr>
          <p:cNvPicPr>
            <a:picLocks noChangeAspect="1"/>
          </p:cNvPicPr>
          <p:nvPr/>
        </p:nvPicPr>
        <p:blipFill>
          <a:blip r:embed="rId9"/>
          <a:stretch>
            <a:fillRect/>
          </a:stretch>
        </p:blipFill>
        <p:spPr>
          <a:xfrm>
            <a:off x="7891114" y="3468585"/>
            <a:ext cx="530808" cy="530808"/>
          </a:xfrm>
          <a:prstGeom prst="rect">
            <a:avLst/>
          </a:prstGeom>
        </p:spPr>
      </p:pic>
      <p:sp>
        <p:nvSpPr>
          <p:cNvPr id="18" name="CuadroTexto 17">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282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p:cNvSpPr txBox="1"/>
          <p:nvPr/>
        </p:nvSpPr>
        <p:spPr>
          <a:xfrm>
            <a:off x="356326" y="1940140"/>
            <a:ext cx="11005110" cy="1569660"/>
          </a:xfrm>
          <a:prstGeom prst="rect">
            <a:avLst/>
          </a:prstGeom>
          <a:noFill/>
        </p:spPr>
        <p:txBody>
          <a:bodyPr wrap="square" rtlCol="0">
            <a:spAutoFit/>
          </a:bodyPr>
          <a:lstStyle/>
          <a:p>
            <a:r>
              <a:rPr lang="es-AR" sz="2400" dirty="0" smtClean="0">
                <a:solidFill>
                  <a:srgbClr val="E9644C"/>
                </a:solidFill>
              </a:rPr>
              <a:t>OBJETIVOS ESMART</a:t>
            </a:r>
            <a:endParaRPr lang="es-AR" sz="2400" dirty="0" smtClean="0">
              <a:solidFill>
                <a:srgbClr val="05694D"/>
              </a:solidFill>
            </a:endParaRPr>
          </a:p>
          <a:p>
            <a:r>
              <a:rPr lang="es-AR" sz="2400" dirty="0" smtClean="0">
                <a:solidFill>
                  <a:srgbClr val="00B1AC"/>
                </a:solidFill>
              </a:rPr>
              <a:t>ES - Específico  </a:t>
            </a:r>
          </a:p>
          <a:p>
            <a:r>
              <a:rPr lang="es-AR" sz="2400" dirty="0" smtClean="0">
                <a:solidFill>
                  <a:srgbClr val="00B1AC"/>
                </a:solidFill>
              </a:rPr>
              <a:t>No hacer declaraciones generales</a:t>
            </a:r>
          </a:p>
          <a:p>
            <a:pPr lvl="0"/>
            <a:r>
              <a:rPr lang="es-ES" sz="2400" dirty="0" smtClean="0">
                <a:solidFill>
                  <a:srgbClr val="E9644C"/>
                </a:solidFill>
                <a:ea typeface="Tahoma" pitchFamily="34" charset="0"/>
                <a:cs typeface="Tahoma" pitchFamily="34" charset="0"/>
              </a:rPr>
              <a:t>¿Qué acción, resultado o comportamiento hay que alcanzar?</a:t>
            </a:r>
            <a:endParaRPr lang="es-ES" sz="2400" dirty="0">
              <a:solidFill>
                <a:srgbClr val="E9644C"/>
              </a:solidFill>
              <a:ea typeface="Tahoma" pitchFamily="34" charset="0"/>
              <a:cs typeface="Tahoma" pitchFamily="34" charset="0"/>
            </a:endParaRPr>
          </a:p>
        </p:txBody>
      </p:sp>
      <p:sp>
        <p:nvSpPr>
          <p:cNvPr id="8" name="Rectangle 4"/>
          <p:cNvSpPr>
            <a:spLocks noChangeArrowheads="1"/>
          </p:cNvSpPr>
          <p:nvPr/>
        </p:nvSpPr>
        <p:spPr bwMode="auto">
          <a:xfrm>
            <a:off x="2935905" y="3984602"/>
            <a:ext cx="6072187" cy="1079500"/>
          </a:xfrm>
          <a:prstGeom prst="rect">
            <a:avLst/>
          </a:prstGeom>
          <a:solidFill>
            <a:srgbClr val="0991D1"/>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400" b="1" i="1" dirty="0">
                <a:solidFill>
                  <a:schemeClr val="bg1"/>
                </a:solidFill>
                <a:latin typeface="+mn-lt"/>
              </a:rPr>
              <a:t>Mejorar la situación actual del negocio </a:t>
            </a:r>
          </a:p>
        </p:txBody>
      </p:sp>
      <p:sp>
        <p:nvSpPr>
          <p:cNvPr id="9" name="Line 5"/>
          <p:cNvSpPr>
            <a:spLocks noChangeShapeType="1"/>
          </p:cNvSpPr>
          <p:nvPr/>
        </p:nvSpPr>
        <p:spPr bwMode="auto">
          <a:xfrm flipV="1">
            <a:off x="2929555" y="3768702"/>
            <a:ext cx="6383337" cy="15160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sz="2000"/>
          </a:p>
        </p:txBody>
      </p:sp>
      <p:sp>
        <p:nvSpPr>
          <p:cNvPr id="10" name="Line 6"/>
          <p:cNvSpPr>
            <a:spLocks noChangeShapeType="1"/>
          </p:cNvSpPr>
          <p:nvPr/>
        </p:nvSpPr>
        <p:spPr bwMode="auto">
          <a:xfrm>
            <a:off x="2935905" y="3768703"/>
            <a:ext cx="6238875" cy="150653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sz="2000"/>
          </a:p>
        </p:txBody>
      </p:sp>
      <p:sp>
        <p:nvSpPr>
          <p:cNvPr id="11" name="Rectangle 7"/>
          <p:cNvSpPr>
            <a:spLocks noChangeArrowheads="1"/>
          </p:cNvSpPr>
          <p:nvPr/>
        </p:nvSpPr>
        <p:spPr bwMode="auto">
          <a:xfrm>
            <a:off x="2978767" y="5500664"/>
            <a:ext cx="6029325" cy="1079500"/>
          </a:xfrm>
          <a:prstGeom prst="rect">
            <a:avLst/>
          </a:prstGeom>
          <a:solidFill>
            <a:srgbClr val="00B1AC"/>
          </a:solidFill>
          <a:ln w="9525">
            <a:solidFill>
              <a:srgbClr val="00B1A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400" b="1" i="1" dirty="0">
                <a:solidFill>
                  <a:schemeClr val="bg1"/>
                </a:solidFill>
                <a:latin typeface="+mn-lt"/>
              </a:rPr>
              <a:t>Incrementar las Ventas totales de la </a:t>
            </a:r>
          </a:p>
          <a:p>
            <a:pPr algn="ctr" eaLnBrk="1" hangingPunct="1"/>
            <a:r>
              <a:rPr lang="es-ES" sz="2400" b="1" i="1" dirty="0">
                <a:solidFill>
                  <a:schemeClr val="bg1"/>
                </a:solidFill>
                <a:latin typeface="+mn-lt"/>
              </a:rPr>
              <a:t>compañía</a:t>
            </a:r>
          </a:p>
        </p:txBody>
      </p:sp>
      <p:sp>
        <p:nvSpPr>
          <p:cNvPr id="12"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Características de los objetivos eficaces:</a:t>
            </a:r>
          </a:p>
        </p:txBody>
      </p:sp>
      <p:sp>
        <p:nvSpPr>
          <p:cNvPr id="13" name="CuadroTexto 12">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7649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p:cNvSpPr txBox="1"/>
          <p:nvPr/>
        </p:nvSpPr>
        <p:spPr>
          <a:xfrm>
            <a:off x="356326" y="1940140"/>
            <a:ext cx="11005110" cy="2160591"/>
          </a:xfrm>
          <a:prstGeom prst="rect">
            <a:avLst/>
          </a:prstGeom>
          <a:noFill/>
        </p:spPr>
        <p:txBody>
          <a:bodyPr wrap="square" rtlCol="0">
            <a:spAutoFit/>
          </a:bodyPr>
          <a:lstStyle/>
          <a:p>
            <a:r>
              <a:rPr lang="es-AR" sz="2400" dirty="0">
                <a:solidFill>
                  <a:srgbClr val="E9644C"/>
                </a:solidFill>
              </a:rPr>
              <a:t>OBJETIVOS </a:t>
            </a:r>
            <a:r>
              <a:rPr lang="es-AR" sz="2400" dirty="0" smtClean="0">
                <a:solidFill>
                  <a:srgbClr val="E9644C"/>
                </a:solidFill>
              </a:rPr>
              <a:t>ESMART</a:t>
            </a:r>
            <a:endParaRPr lang="es-AR" sz="2400" dirty="0">
              <a:solidFill>
                <a:srgbClr val="05694D"/>
              </a:solidFill>
            </a:endParaRPr>
          </a:p>
          <a:p>
            <a:pPr>
              <a:spcBef>
                <a:spcPct val="20000"/>
              </a:spcBef>
            </a:pPr>
            <a:r>
              <a:rPr lang="es-AR" sz="2400" dirty="0" smtClean="0">
                <a:solidFill>
                  <a:srgbClr val="00B1AC"/>
                </a:solidFill>
              </a:rPr>
              <a:t>M </a:t>
            </a:r>
            <a:r>
              <a:rPr lang="es-AR" sz="2400" dirty="0">
                <a:solidFill>
                  <a:srgbClr val="00B1AC"/>
                </a:solidFill>
              </a:rPr>
              <a:t>– Medible</a:t>
            </a:r>
          </a:p>
          <a:p>
            <a:pPr>
              <a:spcBef>
                <a:spcPct val="20000"/>
              </a:spcBef>
            </a:pPr>
            <a:r>
              <a:rPr lang="es-ES" sz="2400" dirty="0">
                <a:solidFill>
                  <a:srgbClr val="00B1AC"/>
                </a:solidFill>
              </a:rPr>
              <a:t>¿Cuál es el Standard de cumplimiento?</a:t>
            </a:r>
          </a:p>
          <a:p>
            <a:pPr>
              <a:spcBef>
                <a:spcPct val="20000"/>
              </a:spcBef>
            </a:pPr>
            <a:r>
              <a:rPr lang="es-ES" sz="2400" dirty="0">
                <a:solidFill>
                  <a:srgbClr val="E9644C"/>
                </a:solidFill>
                <a:ea typeface="Tahoma" pitchFamily="34" charset="0"/>
                <a:cs typeface="Tahoma" pitchFamily="34" charset="0"/>
              </a:rPr>
              <a:t>Porcentajes, volúmenes, resultados financieros…</a:t>
            </a:r>
          </a:p>
          <a:p>
            <a:endParaRPr lang="es-ES" sz="2400" dirty="0">
              <a:solidFill>
                <a:srgbClr val="E9644C"/>
              </a:solidFill>
              <a:ea typeface="Tahoma" pitchFamily="34" charset="0"/>
              <a:cs typeface="Tahoma" pitchFamily="34" charset="0"/>
            </a:endParaRPr>
          </a:p>
        </p:txBody>
      </p:sp>
      <p:sp>
        <p:nvSpPr>
          <p:cNvPr id="12" name="Rectangle 4"/>
          <p:cNvSpPr>
            <a:spLocks noChangeArrowheads="1"/>
          </p:cNvSpPr>
          <p:nvPr/>
        </p:nvSpPr>
        <p:spPr bwMode="auto">
          <a:xfrm>
            <a:off x="3345338" y="3970954"/>
            <a:ext cx="6072187" cy="1079500"/>
          </a:xfrm>
          <a:prstGeom prst="rect">
            <a:avLst/>
          </a:prstGeom>
          <a:solidFill>
            <a:srgbClr val="0991D1"/>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mn-lt"/>
              </a:rPr>
              <a:t>Incrementar las Ventas totales de la </a:t>
            </a:r>
          </a:p>
          <a:p>
            <a:pPr algn="ctr" eaLnBrk="1" hangingPunct="1"/>
            <a:r>
              <a:rPr lang="es-ES" sz="2000" b="1" i="1" dirty="0">
                <a:solidFill>
                  <a:schemeClr val="bg1"/>
                </a:solidFill>
                <a:latin typeface="+mn-lt"/>
              </a:rPr>
              <a:t>compañía</a:t>
            </a:r>
          </a:p>
        </p:txBody>
      </p:sp>
      <p:sp>
        <p:nvSpPr>
          <p:cNvPr id="13" name="Line 5"/>
          <p:cNvSpPr>
            <a:spLocks noChangeShapeType="1"/>
          </p:cNvSpPr>
          <p:nvPr/>
        </p:nvSpPr>
        <p:spPr bwMode="auto">
          <a:xfrm flipV="1">
            <a:off x="3338988" y="3755054"/>
            <a:ext cx="6383337" cy="15160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4" name="Line 6"/>
          <p:cNvSpPr>
            <a:spLocks noChangeShapeType="1"/>
          </p:cNvSpPr>
          <p:nvPr/>
        </p:nvSpPr>
        <p:spPr bwMode="auto">
          <a:xfrm>
            <a:off x="3345338" y="3755055"/>
            <a:ext cx="6238875" cy="150653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5" name="Rectangle 7"/>
          <p:cNvSpPr>
            <a:spLocks noChangeArrowheads="1"/>
          </p:cNvSpPr>
          <p:nvPr/>
        </p:nvSpPr>
        <p:spPr bwMode="auto">
          <a:xfrm>
            <a:off x="3388200" y="5487016"/>
            <a:ext cx="6029325" cy="1079500"/>
          </a:xfrm>
          <a:prstGeom prst="rect">
            <a:avLst/>
          </a:prstGeom>
          <a:solidFill>
            <a:srgbClr val="00B1AC"/>
          </a:solidFill>
          <a:ln w="9525">
            <a:solidFill>
              <a:srgbClr val="00B1A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mn-lt"/>
              </a:rPr>
              <a:t>Incrementar las Ventas totales de la </a:t>
            </a:r>
          </a:p>
          <a:p>
            <a:pPr algn="ctr" eaLnBrk="1" hangingPunct="1"/>
            <a:r>
              <a:rPr lang="es-ES" sz="2000" b="1" i="1" dirty="0">
                <a:solidFill>
                  <a:schemeClr val="bg1"/>
                </a:solidFill>
                <a:latin typeface="+mn-lt"/>
              </a:rPr>
              <a:t>Compañía, en un 15%. </a:t>
            </a:r>
          </a:p>
          <a:p>
            <a:pPr algn="ctr" eaLnBrk="1" hangingPunct="1"/>
            <a:r>
              <a:rPr lang="es-ES" sz="2000" b="1" i="1" dirty="0">
                <a:solidFill>
                  <a:schemeClr val="bg1"/>
                </a:solidFill>
                <a:latin typeface="+mn-lt"/>
              </a:rPr>
              <a:t>o incrementar del actual 2% a un 5%</a:t>
            </a:r>
          </a:p>
        </p:txBody>
      </p:sp>
      <p:sp>
        <p:nvSpPr>
          <p:cNvPr id="16"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Características de los objetivos eficaces:</a:t>
            </a:r>
          </a:p>
        </p:txBody>
      </p:sp>
      <p:sp>
        <p:nvSpPr>
          <p:cNvPr id="10" name="CuadroTexto 9">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67765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p:cNvSpPr txBox="1"/>
          <p:nvPr/>
        </p:nvSpPr>
        <p:spPr>
          <a:xfrm>
            <a:off x="356326" y="1743532"/>
            <a:ext cx="11005110" cy="2677656"/>
          </a:xfrm>
          <a:prstGeom prst="rect">
            <a:avLst/>
          </a:prstGeom>
          <a:noFill/>
        </p:spPr>
        <p:txBody>
          <a:bodyPr wrap="square" rtlCol="0">
            <a:spAutoFit/>
          </a:bodyPr>
          <a:lstStyle/>
          <a:p>
            <a:r>
              <a:rPr lang="es-AR" sz="2400" dirty="0">
                <a:solidFill>
                  <a:srgbClr val="E9644C"/>
                </a:solidFill>
              </a:rPr>
              <a:t>OBJETIVOS </a:t>
            </a:r>
            <a:r>
              <a:rPr lang="es-AR" sz="2400" dirty="0" smtClean="0">
                <a:solidFill>
                  <a:srgbClr val="E9644C"/>
                </a:solidFill>
              </a:rPr>
              <a:t>ESMART</a:t>
            </a:r>
            <a:endParaRPr lang="es-AR" sz="2400" dirty="0">
              <a:solidFill>
                <a:srgbClr val="05694D"/>
              </a:solidFill>
            </a:endParaRPr>
          </a:p>
          <a:p>
            <a:pPr>
              <a:spcBef>
                <a:spcPct val="20000"/>
              </a:spcBef>
            </a:pPr>
            <a:r>
              <a:rPr lang="es-AR" sz="2400" dirty="0" smtClean="0">
                <a:solidFill>
                  <a:srgbClr val="00B1AC"/>
                </a:solidFill>
              </a:rPr>
              <a:t>A </a:t>
            </a:r>
            <a:r>
              <a:rPr lang="es-AR" sz="2400" dirty="0">
                <a:solidFill>
                  <a:srgbClr val="00B1AC"/>
                </a:solidFill>
              </a:rPr>
              <a:t>– Alcanzable</a:t>
            </a:r>
          </a:p>
          <a:p>
            <a:pPr lvl="0">
              <a:spcBef>
                <a:spcPct val="20000"/>
              </a:spcBef>
            </a:pPr>
            <a:r>
              <a:rPr lang="es-ES" sz="2400" dirty="0">
                <a:solidFill>
                  <a:srgbClr val="E9644C"/>
                </a:solidFill>
                <a:ea typeface="Tahoma" pitchFamily="34" charset="0"/>
                <a:cs typeface="Tahoma" pitchFamily="34" charset="0"/>
              </a:rPr>
              <a:t>Debe ser desafiante pero posible de obtenerse si se emplea el mejor foco y esfuerzo.</a:t>
            </a:r>
          </a:p>
          <a:p>
            <a:pPr>
              <a:spcBef>
                <a:spcPct val="20000"/>
              </a:spcBef>
            </a:pPr>
            <a:endParaRPr lang="es-AR" sz="2400" dirty="0">
              <a:solidFill>
                <a:srgbClr val="E9644C"/>
              </a:solidFill>
              <a:ea typeface="Tahoma" pitchFamily="34" charset="0"/>
              <a:cs typeface="Tahoma" pitchFamily="34" charset="0"/>
            </a:endParaRPr>
          </a:p>
          <a:p>
            <a:pPr>
              <a:spcBef>
                <a:spcPct val="20000"/>
              </a:spcBef>
            </a:pPr>
            <a:endParaRPr lang="es-ES" sz="2400" dirty="0">
              <a:solidFill>
                <a:srgbClr val="E9644C"/>
              </a:solidFill>
              <a:ea typeface="Tahoma" pitchFamily="34" charset="0"/>
              <a:cs typeface="Tahoma" pitchFamily="34" charset="0"/>
            </a:endParaRPr>
          </a:p>
          <a:p>
            <a:pPr>
              <a:spcBef>
                <a:spcPct val="20000"/>
              </a:spcBef>
            </a:pPr>
            <a:endParaRPr lang="es-ES" sz="2400" dirty="0">
              <a:solidFill>
                <a:srgbClr val="E9644C"/>
              </a:solidFill>
              <a:ea typeface="Tahoma" pitchFamily="34" charset="0"/>
              <a:cs typeface="Tahoma" pitchFamily="34" charset="0"/>
            </a:endParaRPr>
          </a:p>
        </p:txBody>
      </p:sp>
      <p:sp>
        <p:nvSpPr>
          <p:cNvPr id="10" name="Rectangle 4"/>
          <p:cNvSpPr>
            <a:spLocks noChangeArrowheads="1"/>
          </p:cNvSpPr>
          <p:nvPr/>
        </p:nvSpPr>
        <p:spPr bwMode="auto">
          <a:xfrm>
            <a:off x="2922257" y="3342863"/>
            <a:ext cx="6072187" cy="1079500"/>
          </a:xfrm>
          <a:prstGeom prst="rect">
            <a:avLst/>
          </a:prstGeom>
          <a:solidFill>
            <a:srgbClr val="0991D1"/>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Verdana" panose="020B0604030504040204" pitchFamily="34" charset="0"/>
              </a:rPr>
              <a:t>Incrementar las Ventas totales de la </a:t>
            </a:r>
          </a:p>
          <a:p>
            <a:pPr algn="ctr" eaLnBrk="1" hangingPunct="1"/>
            <a:r>
              <a:rPr lang="es-ES" sz="2000" b="1" i="1" dirty="0">
                <a:solidFill>
                  <a:schemeClr val="bg1"/>
                </a:solidFill>
                <a:latin typeface="Verdana" panose="020B0604030504040204" pitchFamily="34" charset="0"/>
              </a:rPr>
              <a:t>Compañía en un 200% en solo tres días</a:t>
            </a:r>
          </a:p>
        </p:txBody>
      </p:sp>
      <p:sp>
        <p:nvSpPr>
          <p:cNvPr id="11" name="Line 5"/>
          <p:cNvSpPr>
            <a:spLocks noChangeShapeType="1"/>
          </p:cNvSpPr>
          <p:nvPr/>
        </p:nvSpPr>
        <p:spPr bwMode="auto">
          <a:xfrm flipV="1">
            <a:off x="2915907" y="3126963"/>
            <a:ext cx="6383337" cy="15160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6" name="Line 6"/>
          <p:cNvSpPr>
            <a:spLocks noChangeShapeType="1"/>
          </p:cNvSpPr>
          <p:nvPr/>
        </p:nvSpPr>
        <p:spPr bwMode="auto">
          <a:xfrm>
            <a:off x="2922257" y="3126964"/>
            <a:ext cx="6238875" cy="150653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7" name="Rectangle 7"/>
          <p:cNvSpPr>
            <a:spLocks noChangeArrowheads="1"/>
          </p:cNvSpPr>
          <p:nvPr/>
        </p:nvSpPr>
        <p:spPr bwMode="auto">
          <a:xfrm>
            <a:off x="2965119" y="4646612"/>
            <a:ext cx="6029325" cy="2211388"/>
          </a:xfrm>
          <a:prstGeom prst="rect">
            <a:avLst/>
          </a:prstGeom>
          <a:solidFill>
            <a:srgbClr val="00B1AC"/>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Verdana" panose="020B0604030504040204" pitchFamily="34" charset="0"/>
              </a:rPr>
              <a:t>Incrementar las Ventas totales mensuales</a:t>
            </a:r>
          </a:p>
          <a:p>
            <a:pPr algn="ctr" eaLnBrk="1" hangingPunct="1"/>
            <a:r>
              <a:rPr lang="es-ES" sz="2000" b="1" i="1" dirty="0">
                <a:solidFill>
                  <a:schemeClr val="bg1"/>
                </a:solidFill>
                <a:latin typeface="Verdana" panose="020B0604030504040204" pitchFamily="34" charset="0"/>
              </a:rPr>
              <a:t> de la Compañía, en un 15%. </a:t>
            </a:r>
          </a:p>
          <a:p>
            <a:pPr algn="ctr" eaLnBrk="1" hangingPunct="1"/>
            <a:r>
              <a:rPr lang="es-ES" sz="2000" b="1" i="1" dirty="0">
                <a:solidFill>
                  <a:schemeClr val="bg1"/>
                </a:solidFill>
                <a:latin typeface="Verdana" panose="020B0604030504040204" pitchFamily="34" charset="0"/>
              </a:rPr>
              <a:t>O Cada sucursal deberá incrementar </a:t>
            </a:r>
          </a:p>
          <a:p>
            <a:pPr algn="ctr" eaLnBrk="1" hangingPunct="1"/>
            <a:r>
              <a:rPr lang="es-ES" sz="2000" b="1" i="1" dirty="0">
                <a:solidFill>
                  <a:schemeClr val="bg1"/>
                </a:solidFill>
                <a:latin typeface="Verdana" panose="020B0604030504040204" pitchFamily="34" charset="0"/>
              </a:rPr>
              <a:t>un 15% su venta del mes de </a:t>
            </a:r>
            <a:r>
              <a:rPr lang="es-ES" sz="2000" b="1" i="1" dirty="0" smtClean="0">
                <a:solidFill>
                  <a:schemeClr val="bg1"/>
                </a:solidFill>
                <a:latin typeface="Verdana" panose="020B0604030504040204" pitchFamily="34" charset="0"/>
              </a:rPr>
              <a:t>Septiembre</a:t>
            </a:r>
          </a:p>
          <a:p>
            <a:pPr algn="ctr" eaLnBrk="1" hangingPunct="1"/>
            <a:r>
              <a:rPr lang="es-ES" sz="2000" b="1" i="1" dirty="0" smtClean="0">
                <a:solidFill>
                  <a:schemeClr val="bg1"/>
                </a:solidFill>
                <a:latin typeface="Verdana" panose="020B0604030504040204" pitchFamily="34" charset="0"/>
              </a:rPr>
              <a:t> </a:t>
            </a:r>
            <a:r>
              <a:rPr lang="es-ES" sz="2000" b="1" i="1" dirty="0">
                <a:solidFill>
                  <a:schemeClr val="bg1"/>
                </a:solidFill>
                <a:latin typeface="Verdana" panose="020B0604030504040204" pitchFamily="34" charset="0"/>
              </a:rPr>
              <a:t>vs el </a:t>
            </a:r>
            <a:r>
              <a:rPr lang="es-ES" sz="2000" b="1" i="1" dirty="0" smtClean="0">
                <a:solidFill>
                  <a:schemeClr val="bg1"/>
                </a:solidFill>
                <a:latin typeface="Verdana" panose="020B0604030504040204" pitchFamily="34" charset="0"/>
              </a:rPr>
              <a:t>mes </a:t>
            </a:r>
            <a:r>
              <a:rPr lang="es-ES" sz="2000" b="1" i="1" dirty="0">
                <a:solidFill>
                  <a:schemeClr val="bg1"/>
                </a:solidFill>
                <a:latin typeface="Verdana" panose="020B0604030504040204" pitchFamily="34" charset="0"/>
              </a:rPr>
              <a:t>de </a:t>
            </a:r>
            <a:r>
              <a:rPr lang="es-ES" sz="2000" b="1" i="1" dirty="0" smtClean="0">
                <a:solidFill>
                  <a:schemeClr val="bg1"/>
                </a:solidFill>
                <a:latin typeface="Verdana" panose="020B0604030504040204" pitchFamily="34" charset="0"/>
              </a:rPr>
              <a:t>Agosto.</a:t>
            </a:r>
            <a:endParaRPr lang="es-ES" sz="2000" b="1" i="1" dirty="0">
              <a:solidFill>
                <a:schemeClr val="bg1"/>
              </a:solidFill>
              <a:latin typeface="Verdana" panose="020B0604030504040204" pitchFamily="34" charset="0"/>
            </a:endParaRPr>
          </a:p>
        </p:txBody>
      </p:sp>
      <p:sp>
        <p:nvSpPr>
          <p:cNvPr id="20"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Características de los objetivos eficaces:</a:t>
            </a:r>
          </a:p>
        </p:txBody>
      </p:sp>
      <p:sp>
        <p:nvSpPr>
          <p:cNvPr id="12" name="CuadroTexto 11">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419465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p:cNvSpPr txBox="1"/>
          <p:nvPr/>
        </p:nvSpPr>
        <p:spPr>
          <a:xfrm>
            <a:off x="356326" y="1762719"/>
            <a:ext cx="11005110" cy="2529923"/>
          </a:xfrm>
          <a:prstGeom prst="rect">
            <a:avLst/>
          </a:prstGeom>
          <a:noFill/>
        </p:spPr>
        <p:txBody>
          <a:bodyPr wrap="square" rtlCol="0">
            <a:spAutoFit/>
          </a:bodyPr>
          <a:lstStyle/>
          <a:p>
            <a:r>
              <a:rPr lang="es-AR" sz="2400" dirty="0">
                <a:solidFill>
                  <a:srgbClr val="E9644C"/>
                </a:solidFill>
              </a:rPr>
              <a:t>OBJETIVOS </a:t>
            </a:r>
            <a:r>
              <a:rPr lang="es-AR" sz="2400" dirty="0" smtClean="0">
                <a:solidFill>
                  <a:srgbClr val="E9644C"/>
                </a:solidFill>
              </a:rPr>
              <a:t>ESMART</a:t>
            </a:r>
            <a:endParaRPr lang="es-AR" sz="2400" dirty="0">
              <a:solidFill>
                <a:srgbClr val="05694D"/>
              </a:solidFill>
            </a:endParaRPr>
          </a:p>
          <a:p>
            <a:pPr>
              <a:spcBef>
                <a:spcPct val="20000"/>
              </a:spcBef>
            </a:pPr>
            <a:r>
              <a:rPr lang="es-AR" sz="2400" dirty="0" smtClean="0">
                <a:solidFill>
                  <a:srgbClr val="00B1AC"/>
                </a:solidFill>
              </a:rPr>
              <a:t>R </a:t>
            </a:r>
            <a:r>
              <a:rPr lang="es-AR" sz="2400" dirty="0">
                <a:solidFill>
                  <a:srgbClr val="00B1AC"/>
                </a:solidFill>
              </a:rPr>
              <a:t>– </a:t>
            </a:r>
            <a:r>
              <a:rPr lang="es-AR" sz="2400" dirty="0" smtClean="0">
                <a:solidFill>
                  <a:srgbClr val="00B1AC"/>
                </a:solidFill>
              </a:rPr>
              <a:t>Relevante</a:t>
            </a:r>
            <a:endParaRPr lang="es-AR" sz="2400" dirty="0">
              <a:solidFill>
                <a:srgbClr val="00B1AC"/>
              </a:solidFill>
            </a:endParaRPr>
          </a:p>
          <a:p>
            <a:pPr lvl="0" fontAlgn="base">
              <a:spcBef>
                <a:spcPct val="20000"/>
              </a:spcBef>
              <a:spcAft>
                <a:spcPct val="0"/>
              </a:spcAft>
              <a:buClrTx/>
            </a:pPr>
            <a:r>
              <a:rPr lang="es-ES" sz="2400" dirty="0">
                <a:solidFill>
                  <a:srgbClr val="E9644C"/>
                </a:solidFill>
                <a:ea typeface="Tahoma" pitchFamily="34" charset="0"/>
                <a:cs typeface="Tahoma" pitchFamily="34" charset="0"/>
              </a:rPr>
              <a:t>Debe ser </a:t>
            </a:r>
            <a:r>
              <a:rPr lang="es-ES" sz="2400" dirty="0" smtClean="0">
                <a:solidFill>
                  <a:srgbClr val="E9644C"/>
                </a:solidFill>
                <a:ea typeface="Tahoma" pitchFamily="34" charset="0"/>
                <a:cs typeface="Tahoma" pitchFamily="34" charset="0"/>
              </a:rPr>
              <a:t>relevante </a:t>
            </a:r>
            <a:r>
              <a:rPr lang="es-ES" sz="2400" dirty="0">
                <a:solidFill>
                  <a:srgbClr val="E9644C"/>
                </a:solidFill>
                <a:ea typeface="Tahoma" pitchFamily="34" charset="0"/>
                <a:cs typeface="Tahoma" pitchFamily="34" charset="0"/>
              </a:rPr>
              <a:t>en base a una realidad actual o potencial del negocio. Posible de alcanzar.</a:t>
            </a:r>
          </a:p>
          <a:p>
            <a:pPr>
              <a:spcBef>
                <a:spcPct val="20000"/>
              </a:spcBef>
            </a:pPr>
            <a:endParaRPr lang="es-ES" sz="2400" dirty="0">
              <a:solidFill>
                <a:srgbClr val="E9644C"/>
              </a:solidFill>
              <a:ea typeface="Tahoma" pitchFamily="34" charset="0"/>
              <a:cs typeface="Tahoma" pitchFamily="34" charset="0"/>
            </a:endParaRPr>
          </a:p>
          <a:p>
            <a:endParaRPr lang="es-ES" sz="2400" dirty="0">
              <a:solidFill>
                <a:srgbClr val="E9644C"/>
              </a:solidFill>
              <a:ea typeface="Tahoma" pitchFamily="34" charset="0"/>
              <a:cs typeface="Tahoma" pitchFamily="34" charset="0"/>
            </a:endParaRPr>
          </a:p>
        </p:txBody>
      </p:sp>
      <p:sp>
        <p:nvSpPr>
          <p:cNvPr id="10" name="Rectangle 4"/>
          <p:cNvSpPr>
            <a:spLocks noChangeArrowheads="1"/>
          </p:cNvSpPr>
          <p:nvPr/>
        </p:nvSpPr>
        <p:spPr bwMode="auto">
          <a:xfrm>
            <a:off x="2908610" y="3116268"/>
            <a:ext cx="6072187" cy="1300162"/>
          </a:xfrm>
          <a:prstGeom prst="rect">
            <a:avLst/>
          </a:prstGeom>
          <a:solidFill>
            <a:srgbClr val="0991D1"/>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Verdana" panose="020B0604030504040204" pitchFamily="34" charset="0"/>
              </a:rPr>
              <a:t>Incrementar las Ventas totales mensuales</a:t>
            </a:r>
          </a:p>
          <a:p>
            <a:pPr algn="ctr" eaLnBrk="1" hangingPunct="1"/>
            <a:r>
              <a:rPr lang="es-ES" sz="2000" b="1" i="1" dirty="0">
                <a:solidFill>
                  <a:schemeClr val="bg1"/>
                </a:solidFill>
                <a:latin typeface="Verdana" panose="020B0604030504040204" pitchFamily="34" charset="0"/>
              </a:rPr>
              <a:t> de la Compañía, en un 15%. </a:t>
            </a:r>
          </a:p>
          <a:p>
            <a:pPr algn="ctr" eaLnBrk="1" hangingPunct="1"/>
            <a:r>
              <a:rPr lang="es-ES" sz="2000" b="1" i="1" dirty="0">
                <a:solidFill>
                  <a:schemeClr val="bg1"/>
                </a:solidFill>
                <a:latin typeface="Verdana" panose="020B0604030504040204" pitchFamily="34" charset="0"/>
              </a:rPr>
              <a:t>Pero las sucursales están cerradas por</a:t>
            </a:r>
          </a:p>
          <a:p>
            <a:pPr algn="ctr" eaLnBrk="1" hangingPunct="1"/>
            <a:r>
              <a:rPr lang="es-ES" sz="2000" b="1" i="1" dirty="0">
                <a:solidFill>
                  <a:schemeClr val="bg1"/>
                </a:solidFill>
                <a:latin typeface="Verdana" panose="020B0604030504040204" pitchFamily="34" charset="0"/>
              </a:rPr>
              <a:t>la pandemia</a:t>
            </a:r>
          </a:p>
        </p:txBody>
      </p:sp>
      <p:sp>
        <p:nvSpPr>
          <p:cNvPr id="11" name="Line 5"/>
          <p:cNvSpPr>
            <a:spLocks noChangeShapeType="1"/>
          </p:cNvSpPr>
          <p:nvPr/>
        </p:nvSpPr>
        <p:spPr bwMode="auto">
          <a:xfrm flipV="1">
            <a:off x="2902260" y="3028954"/>
            <a:ext cx="6383337" cy="15160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6" name="Line 6"/>
          <p:cNvSpPr>
            <a:spLocks noChangeShapeType="1"/>
          </p:cNvSpPr>
          <p:nvPr/>
        </p:nvSpPr>
        <p:spPr bwMode="auto">
          <a:xfrm>
            <a:off x="2908610" y="3028955"/>
            <a:ext cx="6238875" cy="150653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7" name="Rectangle 7"/>
          <p:cNvSpPr>
            <a:spLocks noChangeArrowheads="1"/>
          </p:cNvSpPr>
          <p:nvPr/>
        </p:nvSpPr>
        <p:spPr bwMode="auto">
          <a:xfrm>
            <a:off x="2951472" y="4646612"/>
            <a:ext cx="6029325" cy="2095382"/>
          </a:xfrm>
          <a:prstGeom prst="rect">
            <a:avLst/>
          </a:prstGeom>
          <a:solidFill>
            <a:srgbClr val="00B1AC"/>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Verdana" panose="020B0604030504040204" pitchFamily="34" charset="0"/>
              </a:rPr>
              <a:t>Incrementar las Ventas totales mensuales</a:t>
            </a:r>
          </a:p>
          <a:p>
            <a:pPr algn="ctr" eaLnBrk="1" hangingPunct="1"/>
            <a:r>
              <a:rPr lang="es-ES" sz="2000" b="1" i="1" dirty="0">
                <a:solidFill>
                  <a:schemeClr val="bg1"/>
                </a:solidFill>
                <a:latin typeface="Verdana" panose="020B0604030504040204" pitchFamily="34" charset="0"/>
              </a:rPr>
              <a:t> de la Compañía, en un 15%. </a:t>
            </a:r>
          </a:p>
          <a:p>
            <a:pPr algn="ctr" eaLnBrk="1" hangingPunct="1"/>
            <a:r>
              <a:rPr lang="es-ES" sz="2000" b="1" i="1" dirty="0">
                <a:solidFill>
                  <a:schemeClr val="bg1"/>
                </a:solidFill>
                <a:latin typeface="Verdana" panose="020B0604030504040204" pitchFamily="34" charset="0"/>
              </a:rPr>
              <a:t>A partir del mes de </a:t>
            </a:r>
            <a:r>
              <a:rPr lang="es-ES" sz="2000" b="1" i="1" dirty="0" smtClean="0">
                <a:solidFill>
                  <a:schemeClr val="bg1"/>
                </a:solidFill>
                <a:latin typeface="Verdana" panose="020B0604030504040204" pitchFamily="34" charset="0"/>
              </a:rPr>
              <a:t>septiembre, </a:t>
            </a:r>
            <a:r>
              <a:rPr lang="es-ES" sz="2000" b="1" i="1" dirty="0">
                <a:solidFill>
                  <a:schemeClr val="bg1"/>
                </a:solidFill>
                <a:latin typeface="Verdana" panose="020B0604030504040204" pitchFamily="34" charset="0"/>
              </a:rPr>
              <a:t>ya que </a:t>
            </a:r>
          </a:p>
          <a:p>
            <a:pPr algn="ctr" eaLnBrk="1" hangingPunct="1"/>
            <a:r>
              <a:rPr lang="es-ES" sz="2000" b="1" i="1" dirty="0">
                <a:solidFill>
                  <a:schemeClr val="bg1"/>
                </a:solidFill>
                <a:latin typeface="Verdana" panose="020B0604030504040204" pitchFamily="34" charset="0"/>
              </a:rPr>
              <a:t>utilizaremos el mes de </a:t>
            </a:r>
            <a:r>
              <a:rPr lang="es-ES" sz="2000" b="1" i="1" dirty="0" smtClean="0">
                <a:solidFill>
                  <a:schemeClr val="bg1"/>
                </a:solidFill>
                <a:latin typeface="Verdana" panose="020B0604030504040204" pitchFamily="34" charset="0"/>
              </a:rPr>
              <a:t>julio </a:t>
            </a:r>
            <a:r>
              <a:rPr lang="es-ES" sz="2000" b="1" i="1" dirty="0">
                <a:solidFill>
                  <a:schemeClr val="bg1"/>
                </a:solidFill>
                <a:latin typeface="Verdana" panose="020B0604030504040204" pitchFamily="34" charset="0"/>
              </a:rPr>
              <a:t>y </a:t>
            </a:r>
            <a:r>
              <a:rPr lang="es-ES" sz="2000" b="1" i="1" dirty="0" smtClean="0">
                <a:solidFill>
                  <a:schemeClr val="bg1"/>
                </a:solidFill>
                <a:latin typeface="Verdana" panose="020B0604030504040204" pitchFamily="34" charset="0"/>
              </a:rPr>
              <a:t>agosto </a:t>
            </a:r>
            <a:r>
              <a:rPr lang="es-ES" sz="2000" b="1" i="1" dirty="0">
                <a:solidFill>
                  <a:schemeClr val="bg1"/>
                </a:solidFill>
                <a:latin typeface="Verdana" panose="020B0604030504040204" pitchFamily="34" charset="0"/>
              </a:rPr>
              <a:t>para </a:t>
            </a:r>
          </a:p>
          <a:p>
            <a:pPr algn="ctr" eaLnBrk="1" hangingPunct="1"/>
            <a:r>
              <a:rPr lang="es-ES" sz="2000" b="1" i="1" dirty="0">
                <a:solidFill>
                  <a:schemeClr val="bg1"/>
                </a:solidFill>
                <a:latin typeface="Verdana" panose="020B0604030504040204" pitchFamily="34" charset="0"/>
              </a:rPr>
              <a:t>d</a:t>
            </a:r>
            <a:r>
              <a:rPr lang="es-ES" sz="2000" b="1" i="1" dirty="0" smtClean="0">
                <a:solidFill>
                  <a:schemeClr val="bg1"/>
                </a:solidFill>
                <a:latin typeface="Verdana" panose="020B0604030504040204" pitchFamily="34" charset="0"/>
              </a:rPr>
              <a:t>esarrollar </a:t>
            </a:r>
            <a:r>
              <a:rPr lang="es-ES" sz="2000" b="1" i="1" dirty="0">
                <a:solidFill>
                  <a:schemeClr val="bg1"/>
                </a:solidFill>
                <a:latin typeface="Verdana" panose="020B0604030504040204" pitchFamily="34" charset="0"/>
              </a:rPr>
              <a:t>E-</a:t>
            </a:r>
            <a:r>
              <a:rPr lang="es-ES" sz="2000" b="1" i="1" dirty="0" err="1">
                <a:solidFill>
                  <a:schemeClr val="bg1"/>
                </a:solidFill>
                <a:latin typeface="Verdana" panose="020B0604030504040204" pitchFamily="34" charset="0"/>
              </a:rPr>
              <a:t>Commers</a:t>
            </a:r>
            <a:r>
              <a:rPr lang="es-ES" sz="2000" b="1" i="1" dirty="0">
                <a:solidFill>
                  <a:schemeClr val="bg1"/>
                </a:solidFill>
                <a:latin typeface="Verdana" panose="020B0604030504040204" pitchFamily="34" charset="0"/>
              </a:rPr>
              <a:t> y contratar </a:t>
            </a:r>
          </a:p>
          <a:p>
            <a:pPr algn="ctr" eaLnBrk="1" hangingPunct="1"/>
            <a:r>
              <a:rPr lang="es-ES" sz="2000" b="1" i="1" dirty="0">
                <a:solidFill>
                  <a:schemeClr val="bg1"/>
                </a:solidFill>
                <a:latin typeface="Verdana" panose="020B0604030504040204" pitchFamily="34" charset="0"/>
              </a:rPr>
              <a:t>s</a:t>
            </a:r>
            <a:r>
              <a:rPr lang="es-ES" sz="2000" b="1" i="1" dirty="0" smtClean="0">
                <a:solidFill>
                  <a:schemeClr val="bg1"/>
                </a:solidFill>
                <a:latin typeface="Verdana" panose="020B0604030504040204" pitchFamily="34" charset="0"/>
              </a:rPr>
              <a:t>ervicios </a:t>
            </a:r>
            <a:r>
              <a:rPr lang="es-ES" sz="2000" b="1" i="1" dirty="0">
                <a:solidFill>
                  <a:schemeClr val="bg1"/>
                </a:solidFill>
                <a:latin typeface="Verdana" panose="020B0604030504040204" pitchFamily="34" charset="0"/>
              </a:rPr>
              <a:t>de entregas a domicilio.</a:t>
            </a:r>
          </a:p>
        </p:txBody>
      </p:sp>
      <p:sp>
        <p:nvSpPr>
          <p:cNvPr id="18"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Características de los objetivos eficaces:</a:t>
            </a:r>
          </a:p>
        </p:txBody>
      </p:sp>
      <p:sp>
        <p:nvSpPr>
          <p:cNvPr id="12" name="CuadroTexto 11">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22951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p:cNvSpPr txBox="1"/>
          <p:nvPr/>
        </p:nvSpPr>
        <p:spPr>
          <a:xfrm>
            <a:off x="356326" y="1762719"/>
            <a:ext cx="11005110" cy="2603790"/>
          </a:xfrm>
          <a:prstGeom prst="rect">
            <a:avLst/>
          </a:prstGeom>
          <a:noFill/>
        </p:spPr>
        <p:txBody>
          <a:bodyPr wrap="square" rtlCol="0">
            <a:spAutoFit/>
          </a:bodyPr>
          <a:lstStyle/>
          <a:p>
            <a:r>
              <a:rPr lang="es-AR" sz="2400" dirty="0">
                <a:solidFill>
                  <a:srgbClr val="E9644C"/>
                </a:solidFill>
              </a:rPr>
              <a:t>OBJETIVOS </a:t>
            </a:r>
            <a:r>
              <a:rPr lang="es-AR" sz="2400" dirty="0" smtClean="0">
                <a:solidFill>
                  <a:srgbClr val="E9644C"/>
                </a:solidFill>
              </a:rPr>
              <a:t>ESMART</a:t>
            </a:r>
            <a:endParaRPr lang="es-AR" sz="2400" dirty="0">
              <a:solidFill>
                <a:srgbClr val="05694D"/>
              </a:solidFill>
            </a:endParaRPr>
          </a:p>
          <a:p>
            <a:pPr>
              <a:spcBef>
                <a:spcPct val="20000"/>
              </a:spcBef>
            </a:pPr>
            <a:r>
              <a:rPr lang="es-AR" sz="2400" dirty="0" smtClean="0">
                <a:solidFill>
                  <a:srgbClr val="00B1AC"/>
                </a:solidFill>
              </a:rPr>
              <a:t>T </a:t>
            </a:r>
            <a:r>
              <a:rPr lang="es-AR" sz="2400" dirty="0">
                <a:solidFill>
                  <a:srgbClr val="00B1AC"/>
                </a:solidFill>
              </a:rPr>
              <a:t>– Temporales</a:t>
            </a:r>
          </a:p>
          <a:p>
            <a:pPr lvl="0" fontAlgn="base">
              <a:spcBef>
                <a:spcPct val="20000"/>
              </a:spcBef>
              <a:spcAft>
                <a:spcPct val="0"/>
              </a:spcAft>
              <a:buClrTx/>
            </a:pPr>
            <a:r>
              <a:rPr lang="es-ES" sz="2400" dirty="0">
                <a:solidFill>
                  <a:srgbClr val="E9644C"/>
                </a:solidFill>
                <a:ea typeface="Tahoma" pitchFamily="34" charset="0"/>
                <a:cs typeface="Tahoma" pitchFamily="34" charset="0"/>
              </a:rPr>
              <a:t>Establecer un plazo para el cumplimiento total o en fases.</a:t>
            </a:r>
          </a:p>
          <a:p>
            <a:pPr lvl="0" fontAlgn="base">
              <a:spcBef>
                <a:spcPct val="20000"/>
              </a:spcBef>
              <a:spcAft>
                <a:spcPct val="0"/>
              </a:spcAft>
              <a:buClrTx/>
            </a:pPr>
            <a:endParaRPr lang="es-ES" sz="2400" dirty="0">
              <a:solidFill>
                <a:srgbClr val="E9644C"/>
              </a:solidFill>
              <a:ea typeface="Tahoma" pitchFamily="34" charset="0"/>
              <a:cs typeface="Tahoma" pitchFamily="34" charset="0"/>
            </a:endParaRPr>
          </a:p>
          <a:p>
            <a:pPr>
              <a:spcBef>
                <a:spcPct val="20000"/>
              </a:spcBef>
            </a:pPr>
            <a:endParaRPr lang="es-ES" sz="2400" dirty="0">
              <a:solidFill>
                <a:srgbClr val="E9644C"/>
              </a:solidFill>
              <a:ea typeface="Tahoma" pitchFamily="34" charset="0"/>
              <a:cs typeface="Tahoma" pitchFamily="34" charset="0"/>
            </a:endParaRPr>
          </a:p>
          <a:p>
            <a:endParaRPr lang="es-ES" sz="2400" dirty="0">
              <a:solidFill>
                <a:srgbClr val="E9644C"/>
              </a:solidFill>
              <a:ea typeface="Tahoma" pitchFamily="34" charset="0"/>
              <a:cs typeface="Tahoma" pitchFamily="34" charset="0"/>
            </a:endParaRPr>
          </a:p>
        </p:txBody>
      </p:sp>
      <p:sp>
        <p:nvSpPr>
          <p:cNvPr id="12" name="Rectangle 4"/>
          <p:cNvSpPr>
            <a:spLocks noChangeArrowheads="1"/>
          </p:cNvSpPr>
          <p:nvPr/>
        </p:nvSpPr>
        <p:spPr bwMode="auto">
          <a:xfrm>
            <a:off x="2867666" y="3187565"/>
            <a:ext cx="6072187" cy="1079500"/>
          </a:xfrm>
          <a:prstGeom prst="rect">
            <a:avLst/>
          </a:prstGeom>
          <a:solidFill>
            <a:srgbClr val="0991D1"/>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Verdana" panose="020B0604030504040204" pitchFamily="34" charset="0"/>
              </a:rPr>
              <a:t>Incrementar las Ventas totales de la </a:t>
            </a:r>
          </a:p>
          <a:p>
            <a:pPr algn="ctr" eaLnBrk="1" hangingPunct="1"/>
            <a:r>
              <a:rPr lang="es-ES" sz="2000" b="1" i="1" dirty="0">
                <a:solidFill>
                  <a:schemeClr val="bg1"/>
                </a:solidFill>
                <a:latin typeface="Verdana" panose="020B0604030504040204" pitchFamily="34" charset="0"/>
              </a:rPr>
              <a:t>Compañía en un 15%.</a:t>
            </a:r>
          </a:p>
        </p:txBody>
      </p:sp>
      <p:sp>
        <p:nvSpPr>
          <p:cNvPr id="13" name="Line 5"/>
          <p:cNvSpPr>
            <a:spLocks noChangeShapeType="1"/>
          </p:cNvSpPr>
          <p:nvPr/>
        </p:nvSpPr>
        <p:spPr bwMode="auto">
          <a:xfrm flipV="1">
            <a:off x="2861316" y="2971665"/>
            <a:ext cx="6383337" cy="15160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4" name="Line 6"/>
          <p:cNvSpPr>
            <a:spLocks noChangeShapeType="1"/>
          </p:cNvSpPr>
          <p:nvPr/>
        </p:nvSpPr>
        <p:spPr bwMode="auto">
          <a:xfrm>
            <a:off x="2861316" y="2971666"/>
            <a:ext cx="6238875" cy="150653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5" name="Rectangle 7"/>
          <p:cNvSpPr>
            <a:spLocks noChangeArrowheads="1"/>
          </p:cNvSpPr>
          <p:nvPr/>
        </p:nvSpPr>
        <p:spPr bwMode="auto">
          <a:xfrm>
            <a:off x="2910528" y="4589323"/>
            <a:ext cx="6029325" cy="2211388"/>
          </a:xfrm>
          <a:prstGeom prst="rect">
            <a:avLst/>
          </a:prstGeom>
          <a:solidFill>
            <a:srgbClr val="00B1AC"/>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sz="2000" b="1" i="1" dirty="0">
                <a:solidFill>
                  <a:schemeClr val="bg1"/>
                </a:solidFill>
                <a:latin typeface="Verdana" panose="020B0604030504040204" pitchFamily="34" charset="0"/>
              </a:rPr>
              <a:t>Incrementar las Ventas totales </a:t>
            </a:r>
            <a:r>
              <a:rPr lang="es-ES" sz="2000" b="1" i="1" u="sng" dirty="0">
                <a:solidFill>
                  <a:srgbClr val="E9644C"/>
                </a:solidFill>
                <a:latin typeface="Verdana" panose="020B0604030504040204" pitchFamily="34" charset="0"/>
              </a:rPr>
              <a:t>mensuales</a:t>
            </a:r>
          </a:p>
          <a:p>
            <a:pPr algn="ctr" eaLnBrk="1" hangingPunct="1"/>
            <a:r>
              <a:rPr lang="es-ES" sz="2000" b="1" i="1" dirty="0">
                <a:solidFill>
                  <a:schemeClr val="bg1"/>
                </a:solidFill>
                <a:latin typeface="Verdana" panose="020B0604030504040204" pitchFamily="34" charset="0"/>
              </a:rPr>
              <a:t> de la Compañía, en un 15%. </a:t>
            </a:r>
          </a:p>
          <a:p>
            <a:pPr algn="ctr" eaLnBrk="1" hangingPunct="1"/>
            <a:r>
              <a:rPr lang="es-ES" sz="2000" b="1" i="1" u="sng" dirty="0">
                <a:solidFill>
                  <a:srgbClr val="E9644C"/>
                </a:solidFill>
                <a:latin typeface="Verdana" panose="020B0604030504040204" pitchFamily="34" charset="0"/>
              </a:rPr>
              <a:t>A partir del mes de </a:t>
            </a:r>
            <a:r>
              <a:rPr lang="es-ES" sz="2000" b="1" i="1" u="sng" dirty="0" smtClean="0">
                <a:solidFill>
                  <a:srgbClr val="E9644C"/>
                </a:solidFill>
                <a:latin typeface="Verdana" panose="020B0604030504040204" pitchFamily="34" charset="0"/>
              </a:rPr>
              <a:t>septiembre</a:t>
            </a:r>
            <a:r>
              <a:rPr lang="es-ES" sz="2000" b="1" i="1" dirty="0" smtClean="0">
                <a:solidFill>
                  <a:schemeClr val="bg1"/>
                </a:solidFill>
                <a:latin typeface="Verdana" panose="020B0604030504040204" pitchFamily="34" charset="0"/>
              </a:rPr>
              <a:t>, </a:t>
            </a:r>
            <a:r>
              <a:rPr lang="es-ES" sz="2000" b="1" i="1" dirty="0">
                <a:solidFill>
                  <a:schemeClr val="bg1"/>
                </a:solidFill>
                <a:latin typeface="Verdana" panose="020B0604030504040204" pitchFamily="34" charset="0"/>
              </a:rPr>
              <a:t>ya que </a:t>
            </a:r>
          </a:p>
          <a:p>
            <a:pPr algn="ctr" eaLnBrk="1" hangingPunct="1"/>
            <a:r>
              <a:rPr lang="es-ES" sz="2000" b="1" i="1" dirty="0">
                <a:solidFill>
                  <a:schemeClr val="bg1"/>
                </a:solidFill>
                <a:latin typeface="Verdana" panose="020B0604030504040204" pitchFamily="34" charset="0"/>
              </a:rPr>
              <a:t>utilizaremos el mes de </a:t>
            </a:r>
            <a:r>
              <a:rPr lang="es-ES" sz="2000" b="1" i="1" dirty="0" smtClean="0">
                <a:solidFill>
                  <a:schemeClr val="bg1"/>
                </a:solidFill>
                <a:latin typeface="Verdana" panose="020B0604030504040204" pitchFamily="34" charset="0"/>
              </a:rPr>
              <a:t>julio </a:t>
            </a:r>
            <a:r>
              <a:rPr lang="es-ES" sz="2000" b="1" i="1" dirty="0">
                <a:solidFill>
                  <a:schemeClr val="bg1"/>
                </a:solidFill>
                <a:latin typeface="Verdana" panose="020B0604030504040204" pitchFamily="34" charset="0"/>
              </a:rPr>
              <a:t>y </a:t>
            </a:r>
            <a:r>
              <a:rPr lang="es-ES" sz="2000" b="1" i="1" dirty="0" smtClean="0">
                <a:solidFill>
                  <a:schemeClr val="bg1"/>
                </a:solidFill>
                <a:latin typeface="Verdana" panose="020B0604030504040204" pitchFamily="34" charset="0"/>
              </a:rPr>
              <a:t>agosto </a:t>
            </a:r>
            <a:r>
              <a:rPr lang="es-ES" sz="2000" b="1" i="1" dirty="0">
                <a:solidFill>
                  <a:schemeClr val="bg1"/>
                </a:solidFill>
                <a:latin typeface="Verdana" panose="020B0604030504040204" pitchFamily="34" charset="0"/>
              </a:rPr>
              <a:t>para </a:t>
            </a:r>
          </a:p>
          <a:p>
            <a:pPr algn="ctr" eaLnBrk="1" hangingPunct="1"/>
            <a:r>
              <a:rPr lang="es-ES" sz="2000" b="1" i="1" dirty="0">
                <a:solidFill>
                  <a:schemeClr val="bg1"/>
                </a:solidFill>
                <a:latin typeface="Verdana" panose="020B0604030504040204" pitchFamily="34" charset="0"/>
              </a:rPr>
              <a:t>d</a:t>
            </a:r>
            <a:r>
              <a:rPr lang="es-ES" sz="2000" b="1" i="1" dirty="0" smtClean="0">
                <a:solidFill>
                  <a:schemeClr val="bg1"/>
                </a:solidFill>
                <a:latin typeface="Verdana" panose="020B0604030504040204" pitchFamily="34" charset="0"/>
              </a:rPr>
              <a:t>esarrollar </a:t>
            </a:r>
            <a:r>
              <a:rPr lang="es-ES" sz="2000" b="1" i="1" dirty="0">
                <a:solidFill>
                  <a:schemeClr val="bg1"/>
                </a:solidFill>
                <a:latin typeface="Verdana" panose="020B0604030504040204" pitchFamily="34" charset="0"/>
              </a:rPr>
              <a:t>E-</a:t>
            </a:r>
            <a:r>
              <a:rPr lang="es-ES" sz="2000" b="1" i="1" dirty="0" err="1">
                <a:solidFill>
                  <a:schemeClr val="bg1"/>
                </a:solidFill>
                <a:latin typeface="Verdana" panose="020B0604030504040204" pitchFamily="34" charset="0"/>
              </a:rPr>
              <a:t>Commers</a:t>
            </a:r>
            <a:r>
              <a:rPr lang="es-ES" sz="2000" b="1" i="1" dirty="0">
                <a:solidFill>
                  <a:schemeClr val="bg1"/>
                </a:solidFill>
                <a:latin typeface="Verdana" panose="020B0604030504040204" pitchFamily="34" charset="0"/>
              </a:rPr>
              <a:t> y contratar </a:t>
            </a:r>
          </a:p>
          <a:p>
            <a:pPr algn="ctr" eaLnBrk="1" hangingPunct="1"/>
            <a:r>
              <a:rPr lang="es-ES" sz="2000" b="1" i="1" dirty="0">
                <a:solidFill>
                  <a:schemeClr val="bg1"/>
                </a:solidFill>
                <a:latin typeface="Verdana" panose="020B0604030504040204" pitchFamily="34" charset="0"/>
              </a:rPr>
              <a:t>s</a:t>
            </a:r>
            <a:r>
              <a:rPr lang="es-ES" sz="2000" b="1" i="1" dirty="0" smtClean="0">
                <a:solidFill>
                  <a:schemeClr val="bg1"/>
                </a:solidFill>
                <a:latin typeface="Verdana" panose="020B0604030504040204" pitchFamily="34" charset="0"/>
              </a:rPr>
              <a:t>ervicios </a:t>
            </a:r>
            <a:r>
              <a:rPr lang="es-ES" sz="2000" b="1" i="1" dirty="0">
                <a:solidFill>
                  <a:schemeClr val="bg1"/>
                </a:solidFill>
                <a:latin typeface="Verdana" panose="020B0604030504040204" pitchFamily="34" charset="0"/>
              </a:rPr>
              <a:t>de entregas a domicilio.</a:t>
            </a:r>
          </a:p>
        </p:txBody>
      </p:sp>
      <p:sp>
        <p:nvSpPr>
          <p:cNvPr id="18"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Características de los objetivos eficaces:</a:t>
            </a:r>
          </a:p>
        </p:txBody>
      </p:sp>
      <p:sp>
        <p:nvSpPr>
          <p:cNvPr id="10" name="CuadroTexto 9">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10416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Características de los objetivos eficaces:</a:t>
            </a:r>
          </a:p>
        </p:txBody>
      </p:sp>
      <p:sp>
        <p:nvSpPr>
          <p:cNvPr id="6" name="CuadroTexto 5"/>
          <p:cNvSpPr txBox="1"/>
          <p:nvPr/>
        </p:nvSpPr>
        <p:spPr>
          <a:xfrm>
            <a:off x="356326" y="1940140"/>
            <a:ext cx="11005110" cy="2160591"/>
          </a:xfrm>
          <a:prstGeom prst="rect">
            <a:avLst/>
          </a:prstGeom>
          <a:noFill/>
        </p:spPr>
        <p:txBody>
          <a:bodyPr wrap="square" rtlCol="0">
            <a:spAutoFit/>
          </a:bodyPr>
          <a:lstStyle/>
          <a:p>
            <a:r>
              <a:rPr lang="es-AR" sz="2400" dirty="0" smtClean="0">
                <a:solidFill>
                  <a:srgbClr val="E9644C"/>
                </a:solidFill>
              </a:rPr>
              <a:t>ESTRUCTURA DE LOS OBJETIVOS ESMART</a:t>
            </a:r>
            <a:endParaRPr lang="es-AR" sz="2400" dirty="0">
              <a:solidFill>
                <a:srgbClr val="05694D"/>
              </a:solidFill>
            </a:endParaRPr>
          </a:p>
          <a:p>
            <a:pPr>
              <a:spcBef>
                <a:spcPct val="20000"/>
              </a:spcBef>
            </a:pPr>
            <a:endParaRPr lang="es-ES" sz="2400" dirty="0">
              <a:solidFill>
                <a:srgbClr val="E9644C"/>
              </a:solidFill>
              <a:ea typeface="Tahoma" pitchFamily="34" charset="0"/>
              <a:cs typeface="Tahoma" pitchFamily="34" charset="0"/>
            </a:endParaRPr>
          </a:p>
          <a:p>
            <a:pPr lvl="0" fontAlgn="base">
              <a:spcBef>
                <a:spcPct val="20000"/>
              </a:spcBef>
              <a:spcAft>
                <a:spcPct val="0"/>
              </a:spcAft>
              <a:buClrTx/>
            </a:pPr>
            <a:endParaRPr lang="es-ES" sz="2400" dirty="0">
              <a:solidFill>
                <a:srgbClr val="E9644C"/>
              </a:solidFill>
              <a:ea typeface="Tahoma" pitchFamily="34" charset="0"/>
              <a:cs typeface="Tahoma" pitchFamily="34" charset="0"/>
            </a:endParaRPr>
          </a:p>
          <a:p>
            <a:pPr>
              <a:spcBef>
                <a:spcPct val="20000"/>
              </a:spcBef>
            </a:pPr>
            <a:endParaRPr lang="es-ES" sz="2400" dirty="0">
              <a:solidFill>
                <a:srgbClr val="E9644C"/>
              </a:solidFill>
              <a:ea typeface="Tahoma" pitchFamily="34" charset="0"/>
              <a:cs typeface="Tahoma" pitchFamily="34" charset="0"/>
            </a:endParaRPr>
          </a:p>
          <a:p>
            <a:endParaRPr lang="es-ES" sz="2400" dirty="0">
              <a:solidFill>
                <a:srgbClr val="E9644C"/>
              </a:solidFill>
              <a:ea typeface="Tahoma" pitchFamily="34" charset="0"/>
              <a:cs typeface="Tahoma" pitchFamily="34" charset="0"/>
            </a:endParaRPr>
          </a:p>
        </p:txBody>
      </p:sp>
      <p:grpSp>
        <p:nvGrpSpPr>
          <p:cNvPr id="24" name="Grupo 23"/>
          <p:cNvGrpSpPr/>
          <p:nvPr/>
        </p:nvGrpSpPr>
        <p:grpSpPr>
          <a:xfrm>
            <a:off x="90577" y="2974714"/>
            <a:ext cx="2340889" cy="2927780"/>
            <a:chOff x="1409893" y="2240441"/>
            <a:chExt cx="4486262" cy="3817956"/>
          </a:xfrm>
        </p:grpSpPr>
        <p:sp>
          <p:nvSpPr>
            <p:cNvPr id="25" name="Text Box 9"/>
            <p:cNvSpPr txBox="1">
              <a:spLocks noChangeArrowheads="1"/>
            </p:cNvSpPr>
            <p:nvPr/>
          </p:nvSpPr>
          <p:spPr bwMode="auto">
            <a:xfrm>
              <a:off x="1409893" y="2240441"/>
              <a:ext cx="4474924" cy="1066409"/>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1800" b="1" dirty="0" smtClean="0">
                  <a:solidFill>
                    <a:schemeClr val="bg1"/>
                  </a:solidFill>
                  <a:latin typeface="Calibri"/>
                  <a:ea typeface="ヒラギノ角ゴ Pro W3" charset="0"/>
                  <a:cs typeface="Calibri"/>
                </a:rPr>
                <a:t>VERBO EN </a:t>
              </a:r>
            </a:p>
            <a:p>
              <a:pPr algn="ctr" eaLnBrk="1" hangingPunct="1">
                <a:lnSpc>
                  <a:spcPct val="90000"/>
                </a:lnSpc>
              </a:pPr>
              <a:r>
                <a:rPr lang="es-ES" sz="1800" b="1" dirty="0" smtClean="0">
                  <a:solidFill>
                    <a:schemeClr val="bg1"/>
                  </a:solidFill>
                  <a:latin typeface="Calibri"/>
                  <a:ea typeface="ヒラギノ角ゴ Pro W3" charset="0"/>
                  <a:cs typeface="Calibri"/>
                </a:rPr>
                <a:t>INFINITIVO</a:t>
              </a:r>
            </a:p>
            <a:p>
              <a:pPr algn="ctr" eaLnBrk="1" hangingPunct="1">
                <a:lnSpc>
                  <a:spcPct val="90000"/>
                </a:lnSpc>
              </a:pPr>
              <a:endParaRPr lang="en-US" sz="2000" b="1" dirty="0">
                <a:solidFill>
                  <a:schemeClr val="bg1"/>
                </a:solidFill>
                <a:latin typeface="Calibri"/>
                <a:ea typeface="ヒラギノ角ゴ Pro W3" charset="0"/>
                <a:cs typeface="Calibri"/>
              </a:endParaRPr>
            </a:p>
          </p:txBody>
        </p:sp>
        <p:sp>
          <p:nvSpPr>
            <p:cNvPr id="26" name="12 Rectángulo"/>
            <p:cNvSpPr/>
            <p:nvPr/>
          </p:nvSpPr>
          <p:spPr>
            <a:xfrm>
              <a:off x="1409893" y="306645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buClr>
                  <a:srgbClr val="0991D1"/>
                </a:buClr>
                <a:defRPr/>
              </a:pPr>
              <a:r>
                <a:rPr lang="es-AR" dirty="0" smtClean="0">
                  <a:solidFill>
                    <a:schemeClr val="tx1"/>
                  </a:solidFill>
                  <a:latin typeface="Calibri" charset="0"/>
                  <a:ea typeface="ヒラギノ角ゴ Pro W3" charset="0"/>
                  <a:cs typeface="ヒラギノ角ゴ Pro W3" charset="0"/>
                </a:rPr>
                <a:t>Incrementar</a:t>
              </a:r>
              <a:endParaRPr lang="en-US" dirty="0" smtClean="0">
                <a:solidFill>
                  <a:schemeClr val="tx1"/>
                </a:solidFill>
                <a:latin typeface="Calibri" charset="0"/>
                <a:ea typeface="ヒラギノ角ゴ Pro W3" charset="0"/>
                <a:cs typeface="ヒラギノ角ゴ Pro W3" charset="0"/>
              </a:endParaRPr>
            </a:p>
            <a:p>
              <a:pPr algn="ctr">
                <a:lnSpc>
                  <a:spcPct val="90000"/>
                </a:lnSpc>
                <a:buClr>
                  <a:srgbClr val="0991D1"/>
                </a:buClr>
                <a:defRPr/>
              </a:pPr>
              <a:endParaRPr lang="es-ES" dirty="0" smtClean="0">
                <a:solidFill>
                  <a:schemeClr val="tx1"/>
                </a:solidFill>
                <a:latin typeface="Calibri" charset="0"/>
                <a:ea typeface="ヒラギノ角ゴ Pro W3" charset="0"/>
                <a:cs typeface="ヒラギノ角ゴ Pro W3" charset="0"/>
              </a:endParaRPr>
            </a:p>
          </p:txBody>
        </p:sp>
      </p:grpSp>
      <p:grpSp>
        <p:nvGrpSpPr>
          <p:cNvPr id="27" name="Grupo 26"/>
          <p:cNvGrpSpPr/>
          <p:nvPr/>
        </p:nvGrpSpPr>
        <p:grpSpPr>
          <a:xfrm>
            <a:off x="2506421" y="2974714"/>
            <a:ext cx="2340889" cy="2935432"/>
            <a:chOff x="1409893" y="2230463"/>
            <a:chExt cx="4486262" cy="3827934"/>
          </a:xfrm>
        </p:grpSpPr>
        <p:sp>
          <p:nvSpPr>
            <p:cNvPr id="28" name="Text Box 9"/>
            <p:cNvSpPr txBox="1">
              <a:spLocks noChangeArrowheads="1"/>
            </p:cNvSpPr>
            <p:nvPr/>
          </p:nvSpPr>
          <p:spPr bwMode="auto">
            <a:xfrm>
              <a:off x="1409893" y="2230463"/>
              <a:ext cx="4474924" cy="1038710"/>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1800" b="1" dirty="0" smtClean="0">
                  <a:solidFill>
                    <a:schemeClr val="bg1"/>
                  </a:solidFill>
                  <a:latin typeface="Calibri"/>
                  <a:ea typeface="ヒラギノ角ゴ Pro W3" charset="0"/>
                  <a:cs typeface="Calibri"/>
                </a:rPr>
                <a:t>ESPECIFICO</a:t>
              </a:r>
            </a:p>
            <a:p>
              <a:pPr algn="ctr" eaLnBrk="1" hangingPunct="1">
                <a:lnSpc>
                  <a:spcPct val="90000"/>
                </a:lnSpc>
              </a:pPr>
              <a:endParaRPr lang="en-US" sz="1800" b="1" dirty="0">
                <a:solidFill>
                  <a:schemeClr val="bg1"/>
                </a:solidFill>
                <a:latin typeface="Calibri"/>
                <a:ea typeface="ヒラギノ角ゴ Pro W3" charset="0"/>
                <a:cs typeface="Calibri"/>
              </a:endParaRPr>
            </a:p>
          </p:txBody>
        </p:sp>
        <p:sp>
          <p:nvSpPr>
            <p:cNvPr id="29" name="12 Rectángulo"/>
            <p:cNvSpPr/>
            <p:nvPr/>
          </p:nvSpPr>
          <p:spPr>
            <a:xfrm>
              <a:off x="1409893" y="306645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buClr>
                  <a:srgbClr val="0991D1"/>
                </a:buClr>
                <a:defRPr/>
              </a:pPr>
              <a:r>
                <a:rPr lang="es-AR" dirty="0">
                  <a:solidFill>
                    <a:schemeClr val="tx1"/>
                  </a:solidFill>
                  <a:latin typeface="Calibri" charset="0"/>
                  <a:ea typeface="ヒラギノ角ゴ Pro W3" charset="0"/>
                  <a:cs typeface="ヒラギノ角ゴ Pro W3" charset="0"/>
                </a:rPr>
                <a:t>l</a:t>
              </a:r>
              <a:r>
                <a:rPr lang="es-AR" dirty="0" smtClean="0">
                  <a:solidFill>
                    <a:schemeClr val="tx1"/>
                  </a:solidFill>
                  <a:latin typeface="Calibri" charset="0"/>
                  <a:ea typeface="ヒラギノ角ゴ Pro W3" charset="0"/>
                  <a:cs typeface="ヒラギノ角ゴ Pro W3" charset="0"/>
                </a:rPr>
                <a:t>as ventas totales, mensuales</a:t>
              </a:r>
              <a:endParaRPr lang="en-US" dirty="0">
                <a:solidFill>
                  <a:schemeClr val="tx1"/>
                </a:solidFill>
                <a:latin typeface="Calibri" charset="0"/>
                <a:ea typeface="ヒラギノ角ゴ Pro W3" charset="0"/>
                <a:cs typeface="ヒラギノ角ゴ Pro W3" charset="0"/>
              </a:endParaRPr>
            </a:p>
          </p:txBody>
        </p:sp>
      </p:grpSp>
      <p:grpSp>
        <p:nvGrpSpPr>
          <p:cNvPr id="30" name="Grupo 29"/>
          <p:cNvGrpSpPr/>
          <p:nvPr/>
        </p:nvGrpSpPr>
        <p:grpSpPr>
          <a:xfrm>
            <a:off x="4914726" y="2974714"/>
            <a:ext cx="2340889" cy="2935432"/>
            <a:chOff x="1409893" y="2230463"/>
            <a:chExt cx="4486262" cy="3827934"/>
          </a:xfrm>
        </p:grpSpPr>
        <p:sp>
          <p:nvSpPr>
            <p:cNvPr id="31" name="Text Box 9"/>
            <p:cNvSpPr txBox="1">
              <a:spLocks noChangeArrowheads="1"/>
            </p:cNvSpPr>
            <p:nvPr/>
          </p:nvSpPr>
          <p:spPr bwMode="auto">
            <a:xfrm>
              <a:off x="1409893" y="2230463"/>
              <a:ext cx="4474922" cy="1679621"/>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1800" b="1" dirty="0" smtClean="0">
                  <a:solidFill>
                    <a:schemeClr val="bg1"/>
                  </a:solidFill>
                  <a:latin typeface="Calibri"/>
                  <a:ea typeface="ヒラギノ角ゴ Pro W3" charset="0"/>
                  <a:cs typeface="Calibri"/>
                </a:rPr>
                <a:t>RELEVANTE Y REALISTA</a:t>
              </a:r>
            </a:p>
            <a:p>
              <a:pPr algn="ctr" eaLnBrk="1" hangingPunct="1">
                <a:lnSpc>
                  <a:spcPct val="90000"/>
                </a:lnSpc>
              </a:pPr>
              <a:endParaRPr lang="es-ES" sz="1800" b="1" dirty="0" smtClean="0">
                <a:solidFill>
                  <a:schemeClr val="bg1"/>
                </a:solidFill>
                <a:latin typeface="Calibri"/>
                <a:ea typeface="ヒラギノ角ゴ Pro W3" charset="0"/>
                <a:cs typeface="Calibri"/>
              </a:endParaRPr>
            </a:p>
            <a:p>
              <a:pPr algn="ctr" eaLnBrk="1" hangingPunct="1">
                <a:lnSpc>
                  <a:spcPct val="90000"/>
                </a:lnSpc>
              </a:pPr>
              <a:endParaRPr lang="en-US" sz="1800" b="1" dirty="0">
                <a:solidFill>
                  <a:schemeClr val="bg1"/>
                </a:solidFill>
                <a:latin typeface="Calibri"/>
                <a:ea typeface="ヒラギノ角ゴ Pro W3" charset="0"/>
                <a:cs typeface="Calibri"/>
              </a:endParaRPr>
            </a:p>
          </p:txBody>
        </p:sp>
        <p:sp>
          <p:nvSpPr>
            <p:cNvPr id="32" name="12 Rectángulo"/>
            <p:cNvSpPr/>
            <p:nvPr/>
          </p:nvSpPr>
          <p:spPr>
            <a:xfrm>
              <a:off x="1409893" y="306645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buClr>
                  <a:srgbClr val="0991D1"/>
                </a:buClr>
                <a:defRPr/>
              </a:pPr>
              <a:r>
                <a:rPr lang="es-ES" dirty="0" smtClean="0">
                  <a:solidFill>
                    <a:schemeClr val="tx1"/>
                  </a:solidFill>
                  <a:latin typeface="Calibri" charset="0"/>
                  <a:ea typeface="ヒラギノ角ゴ Pro W3" charset="0"/>
                  <a:cs typeface="ヒラギノ角ゴ Pro W3" charset="0"/>
                </a:rPr>
                <a:t>a </a:t>
              </a:r>
              <a:r>
                <a:rPr lang="es-ES" dirty="0">
                  <a:solidFill>
                    <a:schemeClr val="tx1"/>
                  </a:solidFill>
                  <a:latin typeface="Calibri" charset="0"/>
                  <a:ea typeface="ヒラギノ角ゴ Pro W3" charset="0"/>
                  <a:cs typeface="ヒラギノ角ゴ Pro W3" charset="0"/>
                </a:rPr>
                <a:t>través </a:t>
              </a:r>
              <a:r>
                <a:rPr lang="es-ES" dirty="0" smtClean="0">
                  <a:solidFill>
                    <a:schemeClr val="tx1"/>
                  </a:solidFill>
                  <a:latin typeface="Calibri" charset="0"/>
                  <a:ea typeface="ヒラギノ角ゴ Pro W3" charset="0"/>
                  <a:cs typeface="ヒラギノ角ゴ Pro W3" charset="0"/>
                </a:rPr>
                <a:t>del </a:t>
              </a:r>
              <a:endParaRPr lang="es-ES" dirty="0">
                <a:solidFill>
                  <a:schemeClr val="tx1"/>
                </a:solidFill>
                <a:latin typeface="Calibri" charset="0"/>
                <a:ea typeface="ヒラギノ角ゴ Pro W3" charset="0"/>
                <a:cs typeface="ヒラギノ角ゴ Pro W3" charset="0"/>
              </a:endParaRPr>
            </a:p>
            <a:p>
              <a:pPr algn="ctr"/>
              <a:r>
                <a:rPr lang="es-ES" dirty="0">
                  <a:solidFill>
                    <a:schemeClr val="tx1"/>
                  </a:solidFill>
                  <a:latin typeface="Calibri" charset="0"/>
                  <a:ea typeface="ヒラギノ角ゴ Pro W3" charset="0"/>
                  <a:cs typeface="ヒラギノ角ゴ Pro W3" charset="0"/>
                </a:rPr>
                <a:t>servicio </a:t>
              </a:r>
              <a:r>
                <a:rPr lang="es-ES" dirty="0" smtClean="0">
                  <a:solidFill>
                    <a:schemeClr val="tx1"/>
                  </a:solidFill>
                  <a:latin typeface="Calibri" charset="0"/>
                  <a:ea typeface="ヒラギノ角ゴ Pro W3" charset="0"/>
                  <a:cs typeface="ヒラギノ角ゴ Pro W3" charset="0"/>
                </a:rPr>
                <a:t>E-</a:t>
              </a:r>
              <a:r>
                <a:rPr lang="es-ES" dirty="0" err="1" smtClean="0">
                  <a:solidFill>
                    <a:schemeClr val="tx1"/>
                  </a:solidFill>
                  <a:latin typeface="Calibri" charset="0"/>
                  <a:ea typeface="ヒラギノ角ゴ Pro W3" charset="0"/>
                  <a:cs typeface="ヒラギノ角ゴ Pro W3" charset="0"/>
                </a:rPr>
                <a:t>Commers</a:t>
              </a:r>
              <a:r>
                <a:rPr lang="es-ES" dirty="0" smtClean="0">
                  <a:solidFill>
                    <a:schemeClr val="tx1"/>
                  </a:solidFill>
                  <a:latin typeface="Calibri" charset="0"/>
                  <a:ea typeface="ヒラギノ角ゴ Pro W3" charset="0"/>
                  <a:cs typeface="ヒラギノ角ゴ Pro W3" charset="0"/>
                </a:rPr>
                <a:t> </a:t>
              </a:r>
              <a:endParaRPr lang="es-ES" dirty="0">
                <a:solidFill>
                  <a:schemeClr val="tx1"/>
                </a:solidFill>
                <a:latin typeface="Calibri" charset="0"/>
                <a:ea typeface="ヒラギノ角ゴ Pro W3" charset="0"/>
                <a:cs typeface="ヒラギノ角ゴ Pro W3" charset="0"/>
              </a:endParaRPr>
            </a:p>
            <a:p>
              <a:pPr algn="ctr"/>
              <a:r>
                <a:rPr lang="es-ES" dirty="0">
                  <a:solidFill>
                    <a:schemeClr val="tx1"/>
                  </a:solidFill>
                  <a:latin typeface="Calibri" charset="0"/>
                  <a:ea typeface="ヒラギノ角ゴ Pro W3" charset="0"/>
                  <a:cs typeface="ヒラギノ角ゴ Pro W3" charset="0"/>
                </a:rPr>
                <a:t>y entrega </a:t>
              </a:r>
              <a:r>
                <a:rPr lang="es-ES" dirty="0" smtClean="0">
                  <a:solidFill>
                    <a:schemeClr val="tx1"/>
                  </a:solidFill>
                  <a:latin typeface="Calibri" charset="0"/>
                  <a:ea typeface="ヒラギノ角ゴ Pro W3" charset="0"/>
                  <a:cs typeface="ヒラギノ角ゴ Pro W3" charset="0"/>
                </a:rPr>
                <a:t>a </a:t>
              </a:r>
              <a:r>
                <a:rPr lang="es-ES" dirty="0">
                  <a:solidFill>
                    <a:schemeClr val="tx1"/>
                  </a:solidFill>
                  <a:latin typeface="Calibri" charset="0"/>
                  <a:ea typeface="ヒラギノ角ゴ Pro W3" charset="0"/>
                  <a:cs typeface="ヒラギノ角ゴ Pro W3" charset="0"/>
                </a:rPr>
                <a:t>domicilio</a:t>
              </a:r>
            </a:p>
            <a:p>
              <a:pPr algn="ctr"/>
              <a:endParaRPr lang="es-ES" sz="1600" dirty="0">
                <a:solidFill>
                  <a:schemeClr val="tx1"/>
                </a:solidFill>
                <a:latin typeface="Calibri" charset="0"/>
                <a:ea typeface="ヒラギノ角ゴ Pro W3" charset="0"/>
                <a:cs typeface="ヒラギノ角ゴ Pro W3" charset="0"/>
              </a:endParaRPr>
            </a:p>
          </p:txBody>
        </p:sp>
      </p:grpSp>
      <p:grpSp>
        <p:nvGrpSpPr>
          <p:cNvPr id="33" name="Grupo 32"/>
          <p:cNvGrpSpPr/>
          <p:nvPr/>
        </p:nvGrpSpPr>
        <p:grpSpPr>
          <a:xfrm>
            <a:off x="7353379" y="2988564"/>
            <a:ext cx="2340889" cy="2924812"/>
            <a:chOff x="1409893" y="2244312"/>
            <a:chExt cx="4486262" cy="3814085"/>
          </a:xfrm>
        </p:grpSpPr>
        <p:sp>
          <p:nvSpPr>
            <p:cNvPr id="34" name="Text Box 9"/>
            <p:cNvSpPr txBox="1">
              <a:spLocks noChangeArrowheads="1"/>
            </p:cNvSpPr>
            <p:nvPr/>
          </p:nvSpPr>
          <p:spPr bwMode="auto">
            <a:xfrm>
              <a:off x="1409893" y="2244312"/>
              <a:ext cx="4474924" cy="1038710"/>
            </a:xfrm>
            <a:prstGeom prst="rect">
              <a:avLst/>
            </a:prstGeom>
            <a:solidFill>
              <a:srgbClr val="0991D1"/>
            </a:solidFill>
            <a:ln>
              <a:noFill/>
            </a:ln>
          </p:spPr>
          <p:txBody>
            <a:bodyPr wrap="square" tIns="144000" bIns="144000"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s-ES" sz="1800" b="1" dirty="0" smtClean="0">
                <a:solidFill>
                  <a:schemeClr val="bg1"/>
                </a:solidFill>
                <a:latin typeface="Calibri"/>
                <a:ea typeface="ヒラギノ角ゴ Pro W3" charset="0"/>
                <a:cs typeface="Calibri"/>
              </a:endParaRPr>
            </a:p>
            <a:p>
              <a:pPr algn="ctr" eaLnBrk="1" hangingPunct="1">
                <a:lnSpc>
                  <a:spcPct val="90000"/>
                </a:lnSpc>
              </a:pPr>
              <a:r>
                <a:rPr lang="es-ES" sz="1800" b="1" dirty="0" smtClean="0">
                  <a:solidFill>
                    <a:schemeClr val="bg1"/>
                  </a:solidFill>
                  <a:latin typeface="Calibri"/>
                  <a:ea typeface="ヒラギノ角ゴ Pro W3" charset="0"/>
                  <a:cs typeface="Calibri"/>
                </a:rPr>
                <a:t>MEDIBLE</a:t>
              </a:r>
            </a:p>
            <a:p>
              <a:pPr algn="ctr" eaLnBrk="1" hangingPunct="1">
                <a:lnSpc>
                  <a:spcPct val="90000"/>
                </a:lnSpc>
              </a:pPr>
              <a:endParaRPr lang="en-US" sz="1800" b="1" dirty="0">
                <a:solidFill>
                  <a:schemeClr val="bg1"/>
                </a:solidFill>
                <a:latin typeface="Calibri"/>
                <a:ea typeface="ヒラギノ角ゴ Pro W3" charset="0"/>
                <a:cs typeface="Calibri"/>
              </a:endParaRPr>
            </a:p>
          </p:txBody>
        </p:sp>
        <p:sp>
          <p:nvSpPr>
            <p:cNvPr id="37" name="12 Rectángulo"/>
            <p:cNvSpPr/>
            <p:nvPr/>
          </p:nvSpPr>
          <p:spPr>
            <a:xfrm>
              <a:off x="1409893" y="306645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buClr>
                  <a:srgbClr val="0991D1"/>
                </a:buClr>
                <a:defRPr/>
              </a:pPr>
              <a:r>
                <a:rPr lang="es-ES" dirty="0" smtClean="0">
                  <a:solidFill>
                    <a:schemeClr val="tx1"/>
                  </a:solidFill>
                  <a:latin typeface="Calibri" charset="0"/>
                  <a:ea typeface="ヒラギノ角ゴ Pro W3" charset="0"/>
                  <a:cs typeface="ヒラギノ角ゴ Pro W3" charset="0"/>
                </a:rPr>
                <a:t>en </a:t>
              </a:r>
              <a:r>
                <a:rPr lang="es-ES" dirty="0">
                  <a:solidFill>
                    <a:schemeClr val="tx1"/>
                  </a:solidFill>
                  <a:latin typeface="Calibri" charset="0"/>
                  <a:ea typeface="ヒラギノ角ゴ Pro W3" charset="0"/>
                  <a:cs typeface="ヒラギノ角ゴ Pro W3" charset="0"/>
                </a:rPr>
                <a:t>un 15%</a:t>
              </a:r>
            </a:p>
            <a:p>
              <a:pPr algn="ctr">
                <a:lnSpc>
                  <a:spcPct val="90000"/>
                </a:lnSpc>
                <a:buClr>
                  <a:srgbClr val="0991D1"/>
                </a:buClr>
                <a:defRPr/>
              </a:pPr>
              <a:r>
                <a:rPr lang="es-ES" dirty="0">
                  <a:solidFill>
                    <a:schemeClr val="tx1"/>
                  </a:solidFill>
                  <a:latin typeface="Calibri" charset="0"/>
                  <a:ea typeface="ヒラギノ角ゴ Pro W3" charset="0"/>
                  <a:cs typeface="ヒラギノ角ゴ Pro W3" charset="0"/>
                </a:rPr>
                <a:t>o </a:t>
              </a:r>
              <a:r>
                <a:rPr lang="es-ES" dirty="0" smtClean="0">
                  <a:solidFill>
                    <a:schemeClr val="tx1"/>
                  </a:solidFill>
                  <a:latin typeface="Calibri" charset="0"/>
                  <a:ea typeface="ヒラギノ角ゴ Pro W3" charset="0"/>
                  <a:cs typeface="ヒラギノ角ゴ Pro W3" charset="0"/>
                </a:rPr>
                <a:t>de </a:t>
              </a:r>
              <a:r>
                <a:rPr lang="es-ES" dirty="0">
                  <a:solidFill>
                    <a:schemeClr val="tx1"/>
                  </a:solidFill>
                  <a:latin typeface="Calibri" charset="0"/>
                  <a:ea typeface="ヒラギノ角ゴ Pro W3" charset="0"/>
                  <a:cs typeface="ヒラギノ角ゴ Pro W3" charset="0"/>
                </a:rPr>
                <a:t>un </a:t>
              </a:r>
              <a:r>
                <a:rPr lang="es-ES" dirty="0" smtClean="0">
                  <a:solidFill>
                    <a:schemeClr val="tx1"/>
                  </a:solidFill>
                  <a:latin typeface="Calibri" charset="0"/>
                  <a:ea typeface="ヒラギノ角ゴ Pro W3" charset="0"/>
                  <a:cs typeface="ヒラギノ角ゴ Pro W3" charset="0"/>
                </a:rPr>
                <a:t>2% a </a:t>
              </a:r>
              <a:r>
                <a:rPr lang="es-ES" dirty="0">
                  <a:solidFill>
                    <a:schemeClr val="tx1"/>
                  </a:solidFill>
                  <a:latin typeface="Calibri" charset="0"/>
                  <a:ea typeface="ヒラギノ角ゴ Pro W3" charset="0"/>
                  <a:cs typeface="ヒラギノ角ゴ Pro W3" charset="0"/>
                </a:rPr>
                <a:t>un 5%</a:t>
              </a:r>
            </a:p>
          </p:txBody>
        </p:sp>
      </p:grpSp>
      <p:grpSp>
        <p:nvGrpSpPr>
          <p:cNvPr id="38" name="Grupo 37"/>
          <p:cNvGrpSpPr/>
          <p:nvPr/>
        </p:nvGrpSpPr>
        <p:grpSpPr>
          <a:xfrm>
            <a:off x="9769223" y="2974714"/>
            <a:ext cx="2340889" cy="2935432"/>
            <a:chOff x="1409893" y="2230463"/>
            <a:chExt cx="4486262" cy="3827934"/>
          </a:xfrm>
        </p:grpSpPr>
        <p:sp>
          <p:nvSpPr>
            <p:cNvPr id="39" name="Text Box 9"/>
            <p:cNvSpPr txBox="1">
              <a:spLocks noChangeArrowheads="1"/>
            </p:cNvSpPr>
            <p:nvPr/>
          </p:nvSpPr>
          <p:spPr bwMode="auto">
            <a:xfrm>
              <a:off x="1409893" y="2230463"/>
              <a:ext cx="4474922" cy="955610"/>
            </a:xfrm>
            <a:prstGeom prst="rect">
              <a:avLst/>
            </a:prstGeom>
            <a:solidFill>
              <a:srgbClr val="0991D1"/>
            </a:solidFill>
            <a:ln>
              <a:noFill/>
            </a:ln>
          </p:spPr>
          <p:txBody>
            <a:bodyPr wrap="square" tIns="144000" bIns="1440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s-ES" sz="1700" b="1" dirty="0" smtClean="0">
                  <a:solidFill>
                    <a:schemeClr val="bg1"/>
                  </a:solidFill>
                  <a:latin typeface="Calibri"/>
                  <a:ea typeface="ヒラギノ角ゴ Pro W3" charset="0"/>
                  <a:cs typeface="Calibri"/>
                </a:rPr>
                <a:t>TIEMPO</a:t>
              </a:r>
            </a:p>
            <a:p>
              <a:pPr algn="ctr" eaLnBrk="1" hangingPunct="1">
                <a:lnSpc>
                  <a:spcPct val="90000"/>
                </a:lnSpc>
              </a:pPr>
              <a:endParaRPr lang="en-US" sz="1400" b="1" dirty="0">
                <a:solidFill>
                  <a:schemeClr val="bg1"/>
                </a:solidFill>
                <a:latin typeface="Calibri"/>
                <a:ea typeface="ヒラギノ角ゴ Pro W3" charset="0"/>
                <a:cs typeface="Calibri"/>
              </a:endParaRPr>
            </a:p>
          </p:txBody>
        </p:sp>
        <p:sp>
          <p:nvSpPr>
            <p:cNvPr id="40" name="12 Rectángulo"/>
            <p:cNvSpPr/>
            <p:nvPr/>
          </p:nvSpPr>
          <p:spPr>
            <a:xfrm>
              <a:off x="1409893" y="3066452"/>
              <a:ext cx="4486262" cy="2991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buClr>
                  <a:srgbClr val="0991D1"/>
                </a:buClr>
                <a:defRPr/>
              </a:pPr>
              <a:r>
                <a:rPr lang="es-ES" dirty="0" smtClean="0">
                  <a:solidFill>
                    <a:schemeClr val="tx1"/>
                  </a:solidFill>
                  <a:latin typeface="Calibri" charset="0"/>
                  <a:ea typeface="ヒラギノ角ゴ Pro W3" charset="0"/>
                  <a:cs typeface="ヒラギノ角ゴ Pro W3" charset="0"/>
                </a:rPr>
                <a:t>resultado completo del </a:t>
              </a:r>
              <a:r>
                <a:rPr lang="es-ES" dirty="0">
                  <a:solidFill>
                    <a:schemeClr val="tx1"/>
                  </a:solidFill>
                  <a:latin typeface="Calibri" charset="0"/>
                  <a:ea typeface="ヒラギノ角ゴ Pro W3" charset="0"/>
                  <a:cs typeface="ヒラギノ角ゴ Pro W3" charset="0"/>
                </a:rPr>
                <a:t>mes de </a:t>
              </a:r>
              <a:r>
                <a:rPr lang="es-ES" dirty="0" smtClean="0">
                  <a:solidFill>
                    <a:schemeClr val="tx1"/>
                  </a:solidFill>
                  <a:latin typeface="Calibri" charset="0"/>
                  <a:ea typeface="ヒラギノ角ゴ Pro W3" charset="0"/>
                  <a:cs typeface="ヒラギノ角ゴ Pro W3" charset="0"/>
                </a:rPr>
                <a:t>septiembre.</a:t>
              </a:r>
              <a:endParaRPr lang="es-ES" dirty="0">
                <a:solidFill>
                  <a:schemeClr val="tx1"/>
                </a:solidFill>
                <a:latin typeface="Calibri" charset="0"/>
                <a:ea typeface="ヒラギノ角ゴ Pro W3" charset="0"/>
                <a:cs typeface="ヒラギノ角ゴ Pro W3" charset="0"/>
              </a:endParaRPr>
            </a:p>
          </p:txBody>
        </p:sp>
      </p:grpSp>
      <p:sp>
        <p:nvSpPr>
          <p:cNvPr id="21" name="CuadroTexto 20">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19702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5. Implementar estrategias:</a:t>
            </a:r>
          </a:p>
        </p:txBody>
      </p:sp>
      <p:sp>
        <p:nvSpPr>
          <p:cNvPr id="13" name="Text Box 13"/>
          <p:cNvSpPr txBox="1">
            <a:spLocks noChangeArrowheads="1"/>
          </p:cNvSpPr>
          <p:nvPr/>
        </p:nvSpPr>
        <p:spPr bwMode="auto">
          <a:xfrm>
            <a:off x="5667209" y="4015096"/>
            <a:ext cx="6094341"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Sin una correcta implementación, todo lo demás será tiempo perdido.</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Se debe aplicar objetivos estratégicos.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Evaluar y controlar el rendimiento</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Planear y re-planear</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Importancia de las directrices y pautas éticas.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Motivar al equipos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Gestionar el cambio</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Trabajar fuertemente en la </a:t>
            </a:r>
            <a:r>
              <a:rPr lang="es-ES_tradnl" sz="2000" b="1" dirty="0" smtClean="0">
                <a:solidFill>
                  <a:schemeClr val="bg1">
                    <a:lumMod val="50000"/>
                  </a:schemeClr>
                </a:solidFill>
                <a:latin typeface="Calibri"/>
                <a:ea typeface="ヒラギノ角ゴ Pro W3" charset="0"/>
                <a:cs typeface="Calibri"/>
              </a:rPr>
              <a:t>CULTURA ORGANIZACIONAL</a:t>
            </a:r>
          </a:p>
          <a:p>
            <a:pPr marL="342900" indent="-342900" algn="just" eaLnBrk="1" hangingPunct="1">
              <a:lnSpc>
                <a:spcPts val="3200"/>
              </a:lnSpc>
              <a:buClr>
                <a:schemeClr val="accent1"/>
              </a:buClr>
              <a:buFont typeface="Wingdings" panose="05000000000000000000" pitchFamily="2" charset="2"/>
              <a:buChar char="q"/>
            </a:pPr>
            <a:endParaRPr lang="es-ES_tradnl" sz="2000" dirty="0" smtClean="0">
              <a:solidFill>
                <a:schemeClr val="bg1">
                  <a:lumMod val="50000"/>
                </a:schemeClr>
              </a:solidFill>
              <a:latin typeface="Calibri"/>
              <a:ea typeface="ヒラギノ角ゴ Pro W3" charset="0"/>
              <a:cs typeface="Calibri"/>
            </a:endParaRPr>
          </a:p>
          <a:p>
            <a:pPr algn="just" eaLnBrk="1" hangingPunct="1">
              <a:lnSpc>
                <a:spcPts val="3200"/>
              </a:lnSpc>
              <a:buClr>
                <a:schemeClr val="accent1"/>
              </a:buClr>
            </a:pPr>
            <a:endParaRPr lang="es-ES_tradnl" sz="2000" dirty="0" smtClean="0">
              <a:solidFill>
                <a:schemeClr val="bg1">
                  <a:lumMod val="50000"/>
                </a:schemeClr>
              </a:solidFill>
              <a:latin typeface="Calibri"/>
              <a:ea typeface="ヒラギノ角ゴ Pro W3" charset="0"/>
              <a:cs typeface="Calibri"/>
            </a:endParaRPr>
          </a:p>
        </p:txBody>
      </p:sp>
      <p:pic>
        <p:nvPicPr>
          <p:cNvPr id="3" name="Imagen 2"/>
          <p:cNvPicPr>
            <a:picLocks noChangeAspect="1"/>
          </p:cNvPicPr>
          <p:nvPr/>
        </p:nvPicPr>
        <p:blipFill rotWithShape="1">
          <a:blip r:embed="rId3"/>
          <a:srcRect l="71571" t="12327" r="7443" b="62852"/>
          <a:stretch/>
        </p:blipFill>
        <p:spPr>
          <a:xfrm>
            <a:off x="356326" y="2235991"/>
            <a:ext cx="4947679" cy="3290068"/>
          </a:xfrm>
          <a:prstGeom prst="rect">
            <a:avLst/>
          </a:prstGeom>
        </p:spPr>
      </p:pic>
      <p:sp>
        <p:nvSpPr>
          <p:cNvPr id="8" name="CuadroTexto 7">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14305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4758"/>
        </a:solid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D10997D-D449-DA43-AC95-FD536ECA5A0F}"/>
              </a:ext>
            </a:extLst>
          </p:cNvPr>
          <p:cNvSpPr txBox="1"/>
          <p:nvPr/>
        </p:nvSpPr>
        <p:spPr>
          <a:xfrm>
            <a:off x="574040" y="3520310"/>
            <a:ext cx="9765939" cy="602389"/>
          </a:xfrm>
          <a:prstGeom prst="rect">
            <a:avLst/>
          </a:prstGeom>
          <a:noFill/>
        </p:spPr>
        <p:txBody>
          <a:bodyPr wrap="square" rtlCol="0">
            <a:noAutofit/>
          </a:bodyPr>
          <a:lstStyle/>
          <a:p>
            <a:pPr>
              <a:defRPr/>
            </a:pPr>
            <a:endParaRPr lang="en-US" sz="3000" dirty="0">
              <a:solidFill>
                <a:prstClr val="white"/>
              </a:solidFill>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prstClr val="white"/>
                </a:solidFill>
                <a:latin typeface="Calibri" panose="020F0502020204030204"/>
              </a:rPr>
              <a:t> </a:t>
            </a:r>
            <a:endParaRPr kumimoji="0" lang="en-US" sz="3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p:txBody>
      </p:sp>
      <p:sp>
        <p:nvSpPr>
          <p:cNvPr id="4" name="CuadroTexto 3">
            <a:extLst>
              <a:ext uri="{FF2B5EF4-FFF2-40B4-BE49-F238E27FC236}">
                <a16:creationId xmlns:a16="http://schemas.microsoft.com/office/drawing/2014/main" id="{F4BF7DEC-271F-3049-87A4-EB9EB1F47BA5}"/>
              </a:ext>
            </a:extLst>
          </p:cNvPr>
          <p:cNvSpPr txBox="1"/>
          <p:nvPr/>
        </p:nvSpPr>
        <p:spPr>
          <a:xfrm>
            <a:off x="574039" y="2501899"/>
            <a:ext cx="6588759" cy="830997"/>
          </a:xfrm>
          <a:prstGeom prst="rect">
            <a:avLst/>
          </a:prstGeom>
          <a:solidFill>
            <a:srgbClr val="00ADE6"/>
          </a:solidFill>
        </p:spPr>
        <p:txBody>
          <a:bodyPr wrap="square" rtlCol="0">
            <a:spAutoFit/>
          </a:bodyPr>
          <a:lstStyle/>
          <a:p>
            <a:r>
              <a:rPr lang="es-AR" sz="4800" b="1" dirty="0" smtClean="0">
                <a:solidFill>
                  <a:schemeClr val="bg1"/>
                </a:solidFill>
              </a:rPr>
              <a:t>AUTOCONOCIMIENTO</a:t>
            </a:r>
            <a:endParaRPr lang="es-AR" sz="4800" b="1" dirty="0">
              <a:solidFill>
                <a:schemeClr val="bg1"/>
              </a:solidFill>
            </a:endParaRPr>
          </a:p>
        </p:txBody>
      </p:sp>
    </p:spTree>
    <p:extLst>
      <p:ext uri="{BB962C8B-B14F-4D97-AF65-F5344CB8AC3E}">
        <p14:creationId xmlns:p14="http://schemas.microsoft.com/office/powerpoint/2010/main" val="921590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Text Box 13"/>
          <p:cNvSpPr txBox="1">
            <a:spLocks noChangeArrowheads="1"/>
          </p:cNvSpPr>
          <p:nvPr/>
        </p:nvSpPr>
        <p:spPr bwMode="auto">
          <a:xfrm>
            <a:off x="356326" y="1247425"/>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a:solidFill>
                  <a:schemeClr val="bg1">
                    <a:lumMod val="50000"/>
                  </a:schemeClr>
                </a:solidFill>
                <a:latin typeface="Calibri"/>
                <a:ea typeface="ヒラギノ角ゴ Pro W3" charset="0"/>
                <a:cs typeface="Calibri"/>
              </a:rPr>
              <a:t>6</a:t>
            </a:r>
            <a:r>
              <a:rPr lang="es-ES_tradnl" sz="2800" b="1" dirty="0" smtClean="0">
                <a:solidFill>
                  <a:schemeClr val="bg1">
                    <a:lumMod val="50000"/>
                  </a:schemeClr>
                </a:solidFill>
                <a:latin typeface="Calibri"/>
                <a:ea typeface="ヒラギノ角ゴ Pro W3" charset="0"/>
                <a:cs typeface="Calibri"/>
              </a:rPr>
              <a:t>. Evaluar los resultados:</a:t>
            </a:r>
          </a:p>
        </p:txBody>
      </p:sp>
      <p:sp>
        <p:nvSpPr>
          <p:cNvPr id="13" name="Text Box 13"/>
          <p:cNvSpPr txBox="1">
            <a:spLocks noChangeArrowheads="1"/>
          </p:cNvSpPr>
          <p:nvPr/>
        </p:nvSpPr>
        <p:spPr bwMode="auto">
          <a:xfrm>
            <a:off x="5667209" y="4015096"/>
            <a:ext cx="6094341"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Se debe evaluar constantemente el proceso y las estrategias y ajustar todo en consecuencia a los resultados.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El análisis de entorno debe ser un proceso continuo, ya que es dinámico.</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La planificación es un proceso evolutivo.</a:t>
            </a:r>
          </a:p>
          <a:p>
            <a:pPr algn="just" eaLnBrk="1" hangingPunct="1">
              <a:lnSpc>
                <a:spcPts val="3200"/>
              </a:lnSpc>
              <a:buClr>
                <a:schemeClr val="accent1"/>
              </a:buClr>
            </a:pPr>
            <a:r>
              <a:rPr lang="es-ES_tradnl" sz="2000" dirty="0" smtClean="0">
                <a:solidFill>
                  <a:schemeClr val="bg1">
                    <a:lumMod val="50000"/>
                  </a:schemeClr>
                </a:solidFill>
                <a:latin typeface="Calibri"/>
                <a:ea typeface="ヒラギノ角ゴ Pro W3" charset="0"/>
                <a:cs typeface="Calibri"/>
              </a:rPr>
              <a:t> </a:t>
            </a:r>
            <a:endParaRPr lang="es-ES_tradnl" sz="2000" b="1" dirty="0" smtClean="0">
              <a:solidFill>
                <a:schemeClr val="bg1">
                  <a:lumMod val="50000"/>
                </a:schemeClr>
              </a:solidFill>
              <a:latin typeface="Calibri"/>
              <a:ea typeface="ヒラギノ角ゴ Pro W3" charset="0"/>
              <a:cs typeface="Calibri"/>
            </a:endParaRPr>
          </a:p>
          <a:p>
            <a:pPr marL="342900" indent="-342900" algn="just" eaLnBrk="1" hangingPunct="1">
              <a:lnSpc>
                <a:spcPts val="3200"/>
              </a:lnSpc>
              <a:buClr>
                <a:schemeClr val="accent1"/>
              </a:buClr>
              <a:buFont typeface="Wingdings" panose="05000000000000000000" pitchFamily="2" charset="2"/>
              <a:buChar char="q"/>
            </a:pPr>
            <a:endParaRPr lang="es-ES_tradnl" sz="2000" dirty="0" smtClean="0">
              <a:solidFill>
                <a:schemeClr val="bg1">
                  <a:lumMod val="50000"/>
                </a:schemeClr>
              </a:solidFill>
              <a:latin typeface="Calibri"/>
              <a:ea typeface="ヒラギノ角ゴ Pro W3" charset="0"/>
              <a:cs typeface="Calibri"/>
            </a:endParaRPr>
          </a:p>
          <a:p>
            <a:pPr algn="just" eaLnBrk="1" hangingPunct="1">
              <a:lnSpc>
                <a:spcPts val="3200"/>
              </a:lnSpc>
              <a:buClr>
                <a:schemeClr val="accent1"/>
              </a:buClr>
            </a:pPr>
            <a:endParaRPr lang="es-ES_tradnl" sz="2000" dirty="0" smtClean="0">
              <a:solidFill>
                <a:schemeClr val="bg1">
                  <a:lumMod val="50000"/>
                </a:schemeClr>
              </a:solidFill>
              <a:latin typeface="Calibri"/>
              <a:ea typeface="ヒラギノ角ゴ Pro W3" charset="0"/>
              <a:cs typeface="Calibri"/>
            </a:endParaRPr>
          </a:p>
        </p:txBody>
      </p:sp>
      <p:pic>
        <p:nvPicPr>
          <p:cNvPr id="2" name="Imagen 1"/>
          <p:cNvPicPr>
            <a:picLocks noChangeAspect="1"/>
          </p:cNvPicPr>
          <p:nvPr/>
        </p:nvPicPr>
        <p:blipFill rotWithShape="1">
          <a:blip r:embed="rId3"/>
          <a:srcRect l="56247" t="17008" r="9297" b="44623"/>
          <a:stretch/>
        </p:blipFill>
        <p:spPr>
          <a:xfrm>
            <a:off x="597626" y="2611746"/>
            <a:ext cx="4483100" cy="2806700"/>
          </a:xfrm>
          <a:prstGeom prst="rect">
            <a:avLst/>
          </a:prstGeom>
        </p:spPr>
      </p:pic>
      <p:sp>
        <p:nvSpPr>
          <p:cNvPr id="8" name="CuadroTexto 7">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241731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p:cNvPicPr>
            <a:picLocks noChangeAspect="1"/>
          </p:cNvPicPr>
          <p:nvPr/>
        </p:nvPicPr>
        <p:blipFill>
          <a:blip r:embed="rId3"/>
          <a:stretch>
            <a:fillRect/>
          </a:stretch>
        </p:blipFill>
        <p:spPr>
          <a:xfrm>
            <a:off x="1204912" y="1798637"/>
            <a:ext cx="9782175" cy="4581525"/>
          </a:xfrm>
          <a:prstGeom prst="rect">
            <a:avLst/>
          </a:prstGeom>
        </p:spPr>
      </p:pic>
      <p:sp>
        <p:nvSpPr>
          <p:cNvPr id="7" name="CuadroTexto 6">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Proceso de Planificación Estratégica</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25138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F4BF7DEC-271F-3049-87A4-EB9EB1F47BA5}"/>
              </a:ext>
            </a:extLst>
          </p:cNvPr>
          <p:cNvSpPr txBox="1"/>
          <p:nvPr/>
        </p:nvSpPr>
        <p:spPr>
          <a:xfrm>
            <a:off x="574039" y="2501899"/>
            <a:ext cx="6588759" cy="830997"/>
          </a:xfrm>
          <a:prstGeom prst="rect">
            <a:avLst/>
          </a:prstGeom>
          <a:solidFill>
            <a:srgbClr val="00ADE6"/>
          </a:solidFill>
        </p:spPr>
        <p:txBody>
          <a:bodyPr wrap="square" rtlCol="0">
            <a:spAutoFit/>
          </a:bodyPr>
          <a:lstStyle/>
          <a:p>
            <a:r>
              <a:rPr lang="es-AR" sz="4800" b="1" dirty="0" smtClean="0">
                <a:solidFill>
                  <a:schemeClr val="bg1"/>
                </a:solidFill>
              </a:rPr>
              <a:t>DECIDIR COMO DECIDIR</a:t>
            </a:r>
            <a:endParaRPr lang="es-AR" sz="4800" b="1" dirty="0">
              <a:solidFill>
                <a:schemeClr val="bg1"/>
              </a:solidFill>
            </a:endParaRPr>
          </a:p>
        </p:txBody>
      </p:sp>
    </p:spTree>
    <p:extLst>
      <p:ext uri="{BB962C8B-B14F-4D97-AF65-F5344CB8AC3E}">
        <p14:creationId xmlns:p14="http://schemas.microsoft.com/office/powerpoint/2010/main" val="126606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6" name="CuadroTexto 35">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grpSp>
        <p:nvGrpSpPr>
          <p:cNvPr id="8" name="Grupo 7"/>
          <p:cNvGrpSpPr/>
          <p:nvPr/>
        </p:nvGrpSpPr>
        <p:grpSpPr>
          <a:xfrm>
            <a:off x="648308" y="1892838"/>
            <a:ext cx="10752389" cy="1586947"/>
            <a:chOff x="1214599" y="0"/>
            <a:chExt cx="2919203" cy="1586947"/>
          </a:xfrm>
        </p:grpSpPr>
        <p:sp>
          <p:nvSpPr>
            <p:cNvPr id="12" name="Rectángulo redondeado 11"/>
            <p:cNvSpPr/>
            <p:nvPr/>
          </p:nvSpPr>
          <p:spPr>
            <a:xfrm>
              <a:off x="1214599" y="0"/>
              <a:ext cx="2919203" cy="1586947"/>
            </a:xfrm>
            <a:prstGeom prst="roundRect">
              <a:avLst>
                <a:gd name="adj" fmla="val 16670"/>
              </a:avLst>
            </a:prstGeom>
            <a:noFill/>
            <a:ln w="57150">
              <a:solidFill>
                <a:srgbClr val="F9C051"/>
              </a:solidFill>
            </a:ln>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14" name="Rectángulo 13"/>
            <p:cNvSpPr/>
            <p:nvPr/>
          </p:nvSpPr>
          <p:spPr>
            <a:xfrm>
              <a:off x="1292081" y="77482"/>
              <a:ext cx="2764239" cy="1431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2800" b="1" kern="1200" dirty="0" smtClean="0">
                  <a:solidFill>
                    <a:srgbClr val="01548A"/>
                  </a:solidFill>
                  <a:latin typeface="Calibri" panose="020F0502020204030204" pitchFamily="34" charset="0"/>
                  <a:cs typeface="Calibri" panose="020F0502020204030204" pitchFamily="34" charset="0"/>
                </a:rPr>
                <a:t>Elección realizada desde alternativas disponibles</a:t>
              </a:r>
              <a:endParaRPr lang="es-AR" sz="2000" b="1" kern="1200" dirty="0">
                <a:solidFill>
                  <a:srgbClr val="01548A"/>
                </a:solidFill>
                <a:latin typeface="Calibri" panose="020F0502020204030204" pitchFamily="34" charset="0"/>
                <a:cs typeface="Calibri" panose="020F0502020204030204" pitchFamily="34" charset="0"/>
              </a:endParaRPr>
            </a:p>
          </p:txBody>
        </p:sp>
      </p:grpSp>
      <p:grpSp>
        <p:nvGrpSpPr>
          <p:cNvPr id="9" name="Grupo 8"/>
          <p:cNvGrpSpPr/>
          <p:nvPr/>
        </p:nvGrpSpPr>
        <p:grpSpPr>
          <a:xfrm>
            <a:off x="323100" y="1628819"/>
            <a:ext cx="5480838" cy="605520"/>
            <a:chOff x="2761444" y="1438774"/>
            <a:chExt cx="2976906" cy="1586947"/>
          </a:xfrm>
        </p:grpSpPr>
        <p:sp>
          <p:nvSpPr>
            <p:cNvPr id="10" name="Rectángulo redondeado 9"/>
            <p:cNvSpPr/>
            <p:nvPr/>
          </p:nvSpPr>
          <p:spPr>
            <a:xfrm>
              <a:off x="2761444" y="1438774"/>
              <a:ext cx="2976906" cy="1586947"/>
            </a:xfrm>
            <a:prstGeom prst="roundRect">
              <a:avLst>
                <a:gd name="adj" fmla="val 16670"/>
              </a:avLst>
            </a:prstGeom>
            <a:solidFill>
              <a:srgbClr val="F9C051"/>
            </a:solidFill>
            <a:ln>
              <a:noFill/>
            </a:ln>
          </p:spPr>
        </p:sp>
        <p:sp>
          <p:nvSpPr>
            <p:cNvPr id="11" name="Rectángulo 10"/>
            <p:cNvSpPr/>
            <p:nvPr/>
          </p:nvSpPr>
          <p:spPr>
            <a:xfrm>
              <a:off x="2838926" y="1516256"/>
              <a:ext cx="2821942" cy="1431983"/>
            </a:xfrm>
            <a:prstGeom prst="rect">
              <a:avLst/>
            </a:prstGeom>
            <a:solidFill>
              <a:srgbClr val="F9C051"/>
            </a:solidFill>
            <a:ln>
              <a:noFill/>
            </a:ln>
          </p:spPr>
          <p:txBody>
            <a:bodyPr anchor="ctr"/>
            <a:lstStyle/>
            <a:p>
              <a:pPr algn="ctr"/>
              <a:r>
                <a:rPr lang="es-AR" sz="2800" b="1" dirty="0" smtClean="0">
                  <a:solidFill>
                    <a:schemeClr val="bg1"/>
                  </a:solidFill>
                  <a:latin typeface="Calibri" panose="020F0502020204030204" pitchFamily="34" charset="0"/>
                  <a:cs typeface="Calibri" panose="020F0502020204030204" pitchFamily="34" charset="0"/>
                </a:rPr>
                <a:t>DECISIÓN</a:t>
              </a:r>
              <a:endParaRPr lang="es-AR" sz="2000" b="1" dirty="0">
                <a:solidFill>
                  <a:schemeClr val="bg1"/>
                </a:solidFill>
                <a:latin typeface="Calibri" panose="020F0502020204030204" pitchFamily="34" charset="0"/>
                <a:cs typeface="Calibri" panose="020F0502020204030204" pitchFamily="34" charset="0"/>
              </a:endParaRPr>
            </a:p>
          </p:txBody>
        </p:sp>
      </p:grpSp>
      <p:grpSp>
        <p:nvGrpSpPr>
          <p:cNvPr id="22" name="Grupo 21"/>
          <p:cNvGrpSpPr/>
          <p:nvPr/>
        </p:nvGrpSpPr>
        <p:grpSpPr>
          <a:xfrm>
            <a:off x="609047" y="4189348"/>
            <a:ext cx="10752389" cy="1586947"/>
            <a:chOff x="1214599" y="0"/>
            <a:chExt cx="2919203" cy="1586947"/>
          </a:xfrm>
        </p:grpSpPr>
        <p:sp>
          <p:nvSpPr>
            <p:cNvPr id="23" name="Rectángulo redondeado 22"/>
            <p:cNvSpPr/>
            <p:nvPr/>
          </p:nvSpPr>
          <p:spPr>
            <a:xfrm>
              <a:off x="1214599" y="0"/>
              <a:ext cx="2919203" cy="1586947"/>
            </a:xfrm>
            <a:prstGeom prst="roundRect">
              <a:avLst>
                <a:gd name="adj" fmla="val 16670"/>
              </a:avLst>
            </a:prstGeom>
            <a:noFill/>
            <a:ln w="57150">
              <a:solidFill>
                <a:srgbClr val="00B1AC"/>
              </a:solidFill>
            </a:ln>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24" name="Rectángulo 23"/>
            <p:cNvSpPr/>
            <p:nvPr/>
          </p:nvSpPr>
          <p:spPr>
            <a:xfrm>
              <a:off x="1292081" y="77482"/>
              <a:ext cx="2764239"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2800" b="1" kern="1200" dirty="0" smtClean="0">
                  <a:solidFill>
                    <a:srgbClr val="01548A"/>
                  </a:solidFill>
                  <a:latin typeface="Calibri" panose="020F0502020204030204" pitchFamily="34" charset="0"/>
                  <a:cs typeface="Calibri" panose="020F0502020204030204" pitchFamily="34" charset="0"/>
                </a:rPr>
                <a:t>Proceso de identificar problemas y oportunidades, y resolverlos</a:t>
              </a:r>
              <a:endParaRPr lang="es-AR" sz="2000" b="1" kern="1200" dirty="0">
                <a:solidFill>
                  <a:srgbClr val="01548A"/>
                </a:solidFill>
                <a:latin typeface="Calibri" panose="020F0502020204030204" pitchFamily="34" charset="0"/>
                <a:cs typeface="Calibri" panose="020F0502020204030204" pitchFamily="34" charset="0"/>
              </a:endParaRPr>
            </a:p>
          </p:txBody>
        </p:sp>
      </p:grpSp>
      <p:grpSp>
        <p:nvGrpSpPr>
          <p:cNvPr id="25" name="Grupo 24"/>
          <p:cNvGrpSpPr/>
          <p:nvPr/>
        </p:nvGrpSpPr>
        <p:grpSpPr>
          <a:xfrm>
            <a:off x="283839" y="3925329"/>
            <a:ext cx="5480838" cy="605520"/>
            <a:chOff x="2761444" y="1438774"/>
            <a:chExt cx="2976906" cy="1586947"/>
          </a:xfrm>
          <a:solidFill>
            <a:srgbClr val="00B1AC"/>
          </a:solidFill>
        </p:grpSpPr>
        <p:sp>
          <p:nvSpPr>
            <p:cNvPr id="26" name="Rectángulo redondeado 25"/>
            <p:cNvSpPr/>
            <p:nvPr/>
          </p:nvSpPr>
          <p:spPr>
            <a:xfrm>
              <a:off x="2761444" y="1438774"/>
              <a:ext cx="2976906" cy="1586947"/>
            </a:xfrm>
            <a:prstGeom prst="roundRect">
              <a:avLst>
                <a:gd name="adj" fmla="val 16670"/>
              </a:avLst>
            </a:prstGeom>
            <a:grpFill/>
            <a:ln>
              <a:noFill/>
            </a:ln>
          </p:spPr>
        </p:sp>
        <p:sp>
          <p:nvSpPr>
            <p:cNvPr id="27" name="Rectángulo 26"/>
            <p:cNvSpPr/>
            <p:nvPr/>
          </p:nvSpPr>
          <p:spPr>
            <a:xfrm>
              <a:off x="2838926" y="1516256"/>
              <a:ext cx="2821942" cy="1431983"/>
            </a:xfrm>
            <a:prstGeom prst="rect">
              <a:avLst/>
            </a:prstGeom>
            <a:grpFill/>
            <a:ln>
              <a:noFill/>
            </a:ln>
          </p:spPr>
          <p:txBody>
            <a:bodyPr anchor="ctr"/>
            <a:lstStyle/>
            <a:p>
              <a:pPr algn="ctr"/>
              <a:r>
                <a:rPr lang="es-AR" sz="2800" b="1" dirty="0" smtClean="0">
                  <a:solidFill>
                    <a:schemeClr val="bg1"/>
                  </a:solidFill>
                  <a:latin typeface="Calibri" panose="020F0502020204030204" pitchFamily="34" charset="0"/>
                  <a:cs typeface="Calibri" panose="020F0502020204030204" pitchFamily="34" charset="0"/>
                </a:rPr>
                <a:t>TOMA DE DECISIONES</a:t>
              </a:r>
              <a:endParaRPr lang="es-AR" sz="20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41624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3" name="Imagen 2"/>
          <p:cNvPicPr>
            <a:picLocks noChangeAspect="1"/>
          </p:cNvPicPr>
          <p:nvPr/>
        </p:nvPicPr>
        <p:blipFill rotWithShape="1">
          <a:blip r:embed="rId3"/>
          <a:srcRect l="22413" t="17133" r="39297" b="44504"/>
          <a:stretch/>
        </p:blipFill>
        <p:spPr>
          <a:xfrm>
            <a:off x="4065440" y="1270761"/>
            <a:ext cx="3986995" cy="2245840"/>
          </a:xfrm>
          <a:prstGeom prst="rect">
            <a:avLst/>
          </a:prstGeom>
        </p:spPr>
      </p:pic>
      <p:sp>
        <p:nvSpPr>
          <p:cNvPr id="8" name="Rectángulo redondeado 7"/>
          <p:cNvSpPr/>
          <p:nvPr/>
        </p:nvSpPr>
        <p:spPr>
          <a:xfrm>
            <a:off x="796781" y="3800669"/>
            <a:ext cx="3364757" cy="2855625"/>
          </a:xfrm>
          <a:prstGeom prst="roundRect">
            <a:avLst/>
          </a:prstGeom>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s-AR" b="1" dirty="0">
              <a:solidFill>
                <a:srgbClr val="333399"/>
              </a:solidFill>
            </a:endParaRPr>
          </a:p>
          <a:p>
            <a:pPr>
              <a:defRPr/>
            </a:pPr>
            <a:r>
              <a:rPr lang="es-AR" b="1" dirty="0" smtClean="0">
                <a:solidFill>
                  <a:srgbClr val="333399"/>
                </a:solidFill>
              </a:rPr>
              <a:t>SEGÚN EL </a:t>
            </a:r>
            <a:r>
              <a:rPr lang="es-AR" b="1" dirty="0" smtClean="0">
                <a:solidFill>
                  <a:srgbClr val="333399"/>
                </a:solidFill>
              </a:rPr>
              <a:t>ESTILO</a:t>
            </a:r>
            <a:endParaRPr lang="es-AR" b="1" dirty="0">
              <a:solidFill>
                <a:srgbClr val="333399"/>
              </a:solidFill>
            </a:endParaRPr>
          </a:p>
          <a:p>
            <a:pPr marL="285750" indent="-285750">
              <a:buFont typeface="Wingdings" panose="05000000000000000000" pitchFamily="2" charset="2"/>
              <a:buChar char="§"/>
              <a:defRPr/>
            </a:pPr>
            <a:r>
              <a:rPr lang="es-AR" dirty="0" smtClean="0">
                <a:solidFill>
                  <a:srgbClr val="333399"/>
                </a:solidFill>
              </a:rPr>
              <a:t>Decisivo</a:t>
            </a:r>
          </a:p>
          <a:p>
            <a:pPr marL="285750" indent="-285750">
              <a:buFont typeface="Wingdings" panose="05000000000000000000" pitchFamily="2" charset="2"/>
              <a:buChar char="§"/>
              <a:defRPr/>
            </a:pPr>
            <a:r>
              <a:rPr lang="es-AR" dirty="0" smtClean="0">
                <a:solidFill>
                  <a:srgbClr val="333399"/>
                </a:solidFill>
              </a:rPr>
              <a:t>Jerárquico</a:t>
            </a:r>
          </a:p>
          <a:p>
            <a:pPr marL="285750" indent="-285750">
              <a:buFont typeface="Wingdings" panose="05000000000000000000" pitchFamily="2" charset="2"/>
              <a:buChar char="§"/>
              <a:defRPr/>
            </a:pPr>
            <a:r>
              <a:rPr lang="es-AR" dirty="0" smtClean="0">
                <a:solidFill>
                  <a:srgbClr val="333399"/>
                </a:solidFill>
              </a:rPr>
              <a:t>Flexible</a:t>
            </a:r>
          </a:p>
          <a:p>
            <a:pPr marL="285750" indent="-285750">
              <a:buFont typeface="Wingdings" panose="05000000000000000000" pitchFamily="2" charset="2"/>
              <a:buChar char="§"/>
              <a:defRPr/>
            </a:pPr>
            <a:r>
              <a:rPr lang="es-AR" dirty="0" smtClean="0">
                <a:solidFill>
                  <a:srgbClr val="333399"/>
                </a:solidFill>
              </a:rPr>
              <a:t>Integrador</a:t>
            </a:r>
            <a:endParaRPr lang="es-AR" dirty="0">
              <a:solidFill>
                <a:srgbClr val="333399"/>
              </a:solidFill>
            </a:endParaRPr>
          </a:p>
        </p:txBody>
      </p:sp>
      <p:sp>
        <p:nvSpPr>
          <p:cNvPr id="9" name="Rectángulo redondeado 8"/>
          <p:cNvSpPr/>
          <p:nvPr/>
        </p:nvSpPr>
        <p:spPr>
          <a:xfrm>
            <a:off x="4521366" y="3798050"/>
            <a:ext cx="3406885" cy="2865416"/>
          </a:xfrm>
          <a:prstGeom prst="roundRect">
            <a:avLst/>
          </a:prstGeom>
          <a:solidFill>
            <a:srgbClr val="FFD5D6"/>
          </a:solidFill>
          <a:ln>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s-AR" b="1" dirty="0">
              <a:solidFill>
                <a:srgbClr val="FF5B5B"/>
              </a:solidFill>
            </a:endParaRPr>
          </a:p>
          <a:p>
            <a:pPr algn="ctr">
              <a:defRPr/>
            </a:pPr>
            <a:r>
              <a:rPr lang="es-AR" b="1" dirty="0" smtClean="0">
                <a:solidFill>
                  <a:srgbClr val="FF5B5B"/>
                </a:solidFill>
              </a:rPr>
              <a:t>SEGÚN EL TIPO DE DESICIÓN</a:t>
            </a:r>
            <a:endParaRPr lang="es-AR" b="1" dirty="0">
              <a:solidFill>
                <a:srgbClr val="FF5B5B"/>
              </a:solidFill>
            </a:endParaRPr>
          </a:p>
          <a:p>
            <a:pPr algn="ctr">
              <a:defRPr/>
            </a:pPr>
            <a:endParaRPr lang="es-AR" b="1" dirty="0">
              <a:solidFill>
                <a:srgbClr val="FF5B5B"/>
              </a:solidFill>
            </a:endParaRPr>
          </a:p>
          <a:p>
            <a:pPr marL="285750" indent="-285750">
              <a:buFont typeface="Wingdings" panose="05000000000000000000" pitchFamily="2" charset="2"/>
              <a:buChar char="§"/>
              <a:defRPr/>
            </a:pPr>
            <a:r>
              <a:rPr lang="es-AR" dirty="0" smtClean="0">
                <a:solidFill>
                  <a:srgbClr val="FF5B5B"/>
                </a:solidFill>
              </a:rPr>
              <a:t>Programada</a:t>
            </a:r>
          </a:p>
          <a:p>
            <a:pPr marL="285750" indent="-285750">
              <a:buFont typeface="Wingdings" panose="05000000000000000000" pitchFamily="2" charset="2"/>
              <a:buChar char="§"/>
              <a:defRPr/>
            </a:pPr>
            <a:r>
              <a:rPr lang="es-AR" dirty="0" smtClean="0">
                <a:solidFill>
                  <a:srgbClr val="FF5B5B"/>
                </a:solidFill>
              </a:rPr>
              <a:t>No programada</a:t>
            </a:r>
            <a:endParaRPr lang="es-AR" dirty="0">
              <a:solidFill>
                <a:srgbClr val="FF5B5B"/>
              </a:solidFill>
            </a:endParaRPr>
          </a:p>
          <a:p>
            <a:pPr algn="ctr">
              <a:defRPr/>
            </a:pPr>
            <a:endParaRPr lang="es-AR" altLang="es-AR" dirty="0">
              <a:solidFill>
                <a:srgbClr val="FF5B5B"/>
              </a:solidFill>
            </a:endParaRPr>
          </a:p>
          <a:p>
            <a:pPr algn="ctr">
              <a:defRPr/>
            </a:pPr>
            <a:endParaRPr lang="es-ES" altLang="es-AR" b="1" dirty="0">
              <a:solidFill>
                <a:srgbClr val="FF5B5B"/>
              </a:solidFill>
            </a:endParaRPr>
          </a:p>
          <a:p>
            <a:pPr algn="ctr">
              <a:defRPr/>
            </a:pPr>
            <a:endParaRPr lang="es-AR" b="1" dirty="0">
              <a:solidFill>
                <a:srgbClr val="FF5B5B"/>
              </a:solidFill>
            </a:endParaRPr>
          </a:p>
        </p:txBody>
      </p:sp>
      <p:sp>
        <p:nvSpPr>
          <p:cNvPr id="10" name="Rectángulo redondeado 9"/>
          <p:cNvSpPr/>
          <p:nvPr/>
        </p:nvSpPr>
        <p:spPr>
          <a:xfrm>
            <a:off x="8274686" y="3798050"/>
            <a:ext cx="3280500" cy="2855625"/>
          </a:xfrm>
          <a:prstGeom prst="roundRect">
            <a:avLst/>
          </a:prstGeom>
          <a:solidFill>
            <a:srgbClr val="C1FFC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s-AR" b="1" dirty="0">
              <a:solidFill>
                <a:srgbClr val="00B050"/>
              </a:solidFill>
            </a:endParaRPr>
          </a:p>
          <a:p>
            <a:pPr algn="ctr">
              <a:defRPr/>
            </a:pPr>
            <a:r>
              <a:rPr lang="es-AR" altLang="es-AR" b="1" dirty="0" smtClean="0">
                <a:solidFill>
                  <a:srgbClr val="00B050"/>
                </a:solidFill>
              </a:rPr>
              <a:t>SEGÚN EL CONTEXTO DE LA DESICIÓN </a:t>
            </a:r>
            <a:endParaRPr lang="es-AR" altLang="es-AR" b="1" dirty="0">
              <a:solidFill>
                <a:srgbClr val="00B050"/>
              </a:solidFill>
            </a:endParaRPr>
          </a:p>
          <a:p>
            <a:pPr algn="ctr">
              <a:defRPr/>
            </a:pPr>
            <a:endParaRPr lang="es-AR" altLang="es-AR" b="1" dirty="0">
              <a:solidFill>
                <a:srgbClr val="00B050"/>
              </a:solidFill>
            </a:endParaRPr>
          </a:p>
          <a:p>
            <a:pPr marL="285750" indent="-285750">
              <a:buFont typeface="Wingdings" panose="05000000000000000000" pitchFamily="2" charset="2"/>
              <a:buChar char="§"/>
              <a:defRPr/>
            </a:pPr>
            <a:r>
              <a:rPr lang="es-AR" altLang="es-AR" dirty="0" smtClean="0">
                <a:solidFill>
                  <a:srgbClr val="00B050"/>
                </a:solidFill>
              </a:rPr>
              <a:t>Certeza</a:t>
            </a:r>
          </a:p>
          <a:p>
            <a:pPr marL="285750" indent="-285750">
              <a:buFont typeface="Wingdings" panose="05000000000000000000" pitchFamily="2" charset="2"/>
              <a:buChar char="§"/>
              <a:defRPr/>
            </a:pPr>
            <a:r>
              <a:rPr lang="es-AR" altLang="es-AR" dirty="0" smtClean="0">
                <a:solidFill>
                  <a:srgbClr val="00B050"/>
                </a:solidFill>
              </a:rPr>
              <a:t>Riesgo</a:t>
            </a:r>
            <a:endParaRPr lang="es-AR" altLang="es-AR" sz="2400" dirty="0">
              <a:solidFill>
                <a:srgbClr val="00B050"/>
              </a:solidFill>
            </a:endParaRPr>
          </a:p>
          <a:p>
            <a:pPr marL="285750" indent="-285750">
              <a:buFont typeface="Wingdings" panose="05000000000000000000" pitchFamily="2" charset="2"/>
              <a:buChar char="§"/>
              <a:defRPr/>
            </a:pPr>
            <a:r>
              <a:rPr lang="es-AR" altLang="es-AR" dirty="0">
                <a:solidFill>
                  <a:srgbClr val="00B050"/>
                </a:solidFill>
              </a:rPr>
              <a:t>Incertidumbre</a:t>
            </a:r>
          </a:p>
          <a:p>
            <a:pPr marL="285750" indent="-285750">
              <a:buFont typeface="Wingdings" panose="05000000000000000000" pitchFamily="2" charset="2"/>
              <a:buChar char="§"/>
              <a:defRPr/>
            </a:pPr>
            <a:r>
              <a:rPr lang="es-AR" altLang="es-AR" dirty="0">
                <a:solidFill>
                  <a:srgbClr val="00B050"/>
                </a:solidFill>
              </a:rPr>
              <a:t>Ambigüedad</a:t>
            </a:r>
          </a:p>
        </p:txBody>
      </p:sp>
      <p:sp>
        <p:nvSpPr>
          <p:cNvPr id="11" name="CuadroTexto 10">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6585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4" name="Text Box 13"/>
          <p:cNvSpPr txBox="1">
            <a:spLocks noChangeArrowheads="1"/>
          </p:cNvSpPr>
          <p:nvPr/>
        </p:nvSpPr>
        <p:spPr bwMode="auto">
          <a:xfrm>
            <a:off x="3962124" y="2870991"/>
            <a:ext cx="4193627"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b="1" dirty="0" smtClean="0">
                <a:solidFill>
                  <a:srgbClr val="0991D1"/>
                </a:solidFill>
                <a:latin typeface="Calibri"/>
                <a:ea typeface="ヒラギノ角ゴ Pro W3" charset="0"/>
                <a:cs typeface="Calibri"/>
              </a:rPr>
              <a:t>Complejidad de la información</a:t>
            </a:r>
          </a:p>
        </p:txBody>
      </p:sp>
      <p:sp>
        <p:nvSpPr>
          <p:cNvPr id="22" name="Text Box 13"/>
          <p:cNvSpPr txBox="1">
            <a:spLocks noChangeArrowheads="1"/>
          </p:cNvSpPr>
          <p:nvPr/>
        </p:nvSpPr>
        <p:spPr bwMode="auto">
          <a:xfrm>
            <a:off x="4709219" y="3050977"/>
            <a:ext cx="2699436" cy="700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endParaRPr lang="es-ES_tradnl" sz="2000" b="1" dirty="0" smtClean="0">
              <a:solidFill>
                <a:srgbClr val="7F7F7F"/>
              </a:solidFill>
              <a:latin typeface="Calibri"/>
              <a:ea typeface="ヒラギノ角ゴ Pro W3" charset="0"/>
              <a:cs typeface="Calibri"/>
            </a:endParaRPr>
          </a:p>
          <a:p>
            <a:pPr algn="ctr" eaLnBrk="1" hangingPunct="1">
              <a:lnSpc>
                <a:spcPts val="3200"/>
              </a:lnSpc>
            </a:pPr>
            <a:r>
              <a:rPr lang="es-ES_tradnl" sz="2000" b="1" dirty="0" smtClean="0">
                <a:solidFill>
                  <a:srgbClr val="7F7F7F"/>
                </a:solidFill>
                <a:latin typeface="Calibri"/>
                <a:ea typeface="ヒラギノ角ゴ Pro W3" charset="0"/>
                <a:cs typeface="Calibri"/>
              </a:rPr>
              <a:t>(Número de variables)</a:t>
            </a:r>
          </a:p>
        </p:txBody>
      </p:sp>
      <p:cxnSp>
        <p:nvCxnSpPr>
          <p:cNvPr id="26" name="Conector recto de flecha 25"/>
          <p:cNvCxnSpPr/>
          <p:nvPr/>
        </p:nvCxnSpPr>
        <p:spPr>
          <a:xfrm flipV="1">
            <a:off x="8155751" y="3251810"/>
            <a:ext cx="791859" cy="3771"/>
          </a:xfrm>
          <a:prstGeom prst="straightConnector1">
            <a:avLst/>
          </a:prstGeom>
          <a:ln w="57150">
            <a:solidFill>
              <a:srgbClr val="7F7F7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a:xfrm flipH="1" flipV="1">
            <a:off x="3170265" y="3224392"/>
            <a:ext cx="784158" cy="1886"/>
          </a:xfrm>
          <a:prstGeom prst="straightConnector1">
            <a:avLst/>
          </a:prstGeom>
          <a:ln w="57150">
            <a:solidFill>
              <a:srgbClr val="7F7F7F"/>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0" name="Grupo 9"/>
          <p:cNvGrpSpPr/>
          <p:nvPr/>
        </p:nvGrpSpPr>
        <p:grpSpPr>
          <a:xfrm>
            <a:off x="141251" y="2986971"/>
            <a:ext cx="2763222" cy="526834"/>
            <a:chOff x="141251" y="2986971"/>
            <a:chExt cx="2763222" cy="526834"/>
          </a:xfrm>
        </p:grpSpPr>
        <p:sp>
          <p:nvSpPr>
            <p:cNvPr id="8" name="Elipse 7"/>
            <p:cNvSpPr/>
            <p:nvPr/>
          </p:nvSpPr>
          <p:spPr>
            <a:xfrm>
              <a:off x="141251"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1" name="Elipse 40"/>
            <p:cNvSpPr/>
            <p:nvPr/>
          </p:nvSpPr>
          <p:spPr>
            <a:xfrm>
              <a:off x="611894"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Elipse 41"/>
            <p:cNvSpPr/>
            <p:nvPr/>
          </p:nvSpPr>
          <p:spPr>
            <a:xfrm>
              <a:off x="1082537"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3" name="Elipse 42"/>
            <p:cNvSpPr/>
            <p:nvPr/>
          </p:nvSpPr>
          <p:spPr>
            <a:xfrm>
              <a:off x="1558279"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4" name="Elipse 43"/>
            <p:cNvSpPr/>
            <p:nvPr/>
          </p:nvSpPr>
          <p:spPr>
            <a:xfrm>
              <a:off x="2034021"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5" name="Elipse 44"/>
            <p:cNvSpPr/>
            <p:nvPr/>
          </p:nvSpPr>
          <p:spPr>
            <a:xfrm>
              <a:off x="2504359"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46" name="Grupo 45"/>
          <p:cNvGrpSpPr/>
          <p:nvPr/>
        </p:nvGrpSpPr>
        <p:grpSpPr>
          <a:xfrm>
            <a:off x="9213402" y="2986971"/>
            <a:ext cx="2763222" cy="526834"/>
            <a:chOff x="141251" y="2986971"/>
            <a:chExt cx="2763222" cy="526834"/>
          </a:xfrm>
        </p:grpSpPr>
        <p:sp>
          <p:nvSpPr>
            <p:cNvPr id="47" name="Elipse 46"/>
            <p:cNvSpPr/>
            <p:nvPr/>
          </p:nvSpPr>
          <p:spPr>
            <a:xfrm>
              <a:off x="141251"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Elipse 47"/>
            <p:cNvSpPr/>
            <p:nvPr/>
          </p:nvSpPr>
          <p:spPr>
            <a:xfrm>
              <a:off x="611894"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9" name="Elipse 48"/>
            <p:cNvSpPr/>
            <p:nvPr/>
          </p:nvSpPr>
          <p:spPr>
            <a:xfrm>
              <a:off x="1082537"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0" name="Elipse 49"/>
            <p:cNvSpPr/>
            <p:nvPr/>
          </p:nvSpPr>
          <p:spPr>
            <a:xfrm>
              <a:off x="1558279"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 name="Elipse 50"/>
            <p:cNvSpPr/>
            <p:nvPr/>
          </p:nvSpPr>
          <p:spPr>
            <a:xfrm>
              <a:off x="2034021"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2" name="Elipse 51"/>
            <p:cNvSpPr/>
            <p:nvPr/>
          </p:nvSpPr>
          <p:spPr>
            <a:xfrm>
              <a:off x="2504359" y="2986971"/>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53" name="Elipse 52"/>
          <p:cNvSpPr/>
          <p:nvPr/>
        </p:nvSpPr>
        <p:spPr>
          <a:xfrm>
            <a:off x="1344205" y="4983937"/>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2" name="Grupo 11"/>
          <p:cNvGrpSpPr/>
          <p:nvPr/>
        </p:nvGrpSpPr>
        <p:grpSpPr>
          <a:xfrm>
            <a:off x="9926300" y="4983937"/>
            <a:ext cx="1408260" cy="526834"/>
            <a:chOff x="9754574" y="4983937"/>
            <a:chExt cx="1408260" cy="526834"/>
          </a:xfrm>
        </p:grpSpPr>
        <p:sp>
          <p:nvSpPr>
            <p:cNvPr id="54" name="Elipse 53"/>
            <p:cNvSpPr/>
            <p:nvPr/>
          </p:nvSpPr>
          <p:spPr>
            <a:xfrm>
              <a:off x="9754574" y="4983937"/>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5" name="Elipse 54"/>
            <p:cNvSpPr/>
            <p:nvPr/>
          </p:nvSpPr>
          <p:spPr>
            <a:xfrm>
              <a:off x="10258647" y="4983937"/>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6" name="Elipse 55"/>
            <p:cNvSpPr/>
            <p:nvPr/>
          </p:nvSpPr>
          <p:spPr>
            <a:xfrm>
              <a:off x="10762720" y="4983937"/>
              <a:ext cx="400114" cy="526834"/>
            </a:xfrm>
            <a:prstGeom prst="ellipse">
              <a:avLst/>
            </a:prstGeom>
            <a:noFill/>
            <a:ln w="38100">
              <a:solidFill>
                <a:srgbClr val="00B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cxnSp>
        <p:nvCxnSpPr>
          <p:cNvPr id="18" name="Conector recto 17"/>
          <p:cNvCxnSpPr>
            <a:stCxn id="53" idx="0"/>
            <a:endCxn id="8" idx="4"/>
          </p:cNvCxnSpPr>
          <p:nvPr/>
        </p:nvCxnSpPr>
        <p:spPr>
          <a:xfrm flipH="1" flipV="1">
            <a:off x="341308" y="3513805"/>
            <a:ext cx="1202954"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a:stCxn id="53" idx="0"/>
            <a:endCxn id="41" idx="4"/>
          </p:cNvCxnSpPr>
          <p:nvPr/>
        </p:nvCxnSpPr>
        <p:spPr>
          <a:xfrm flipH="1" flipV="1">
            <a:off x="811951" y="3513805"/>
            <a:ext cx="732311"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9" name="Conector recto 58"/>
          <p:cNvCxnSpPr>
            <a:stCxn id="53" idx="0"/>
            <a:endCxn id="44" idx="4"/>
          </p:cNvCxnSpPr>
          <p:nvPr/>
        </p:nvCxnSpPr>
        <p:spPr>
          <a:xfrm flipV="1">
            <a:off x="1544262" y="3513805"/>
            <a:ext cx="689816"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2" name="Conector recto 61"/>
          <p:cNvCxnSpPr>
            <a:stCxn id="54" idx="0"/>
            <a:endCxn id="47" idx="4"/>
          </p:cNvCxnSpPr>
          <p:nvPr/>
        </p:nvCxnSpPr>
        <p:spPr>
          <a:xfrm flipH="1" flipV="1">
            <a:off x="9413459" y="3513805"/>
            <a:ext cx="712898"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5" name="Conector recto 64"/>
          <p:cNvCxnSpPr>
            <a:stCxn id="54" idx="0"/>
            <a:endCxn id="48" idx="4"/>
          </p:cNvCxnSpPr>
          <p:nvPr/>
        </p:nvCxnSpPr>
        <p:spPr>
          <a:xfrm flipH="1" flipV="1">
            <a:off x="9884102" y="3513805"/>
            <a:ext cx="242255"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8" name="Conector recto 67"/>
          <p:cNvCxnSpPr>
            <a:stCxn id="54" idx="0"/>
            <a:endCxn id="49" idx="4"/>
          </p:cNvCxnSpPr>
          <p:nvPr/>
        </p:nvCxnSpPr>
        <p:spPr>
          <a:xfrm flipV="1">
            <a:off x="10126357" y="3513805"/>
            <a:ext cx="228388"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1" name="Conector recto 70"/>
          <p:cNvCxnSpPr>
            <a:stCxn id="54" idx="0"/>
            <a:endCxn id="50" idx="4"/>
          </p:cNvCxnSpPr>
          <p:nvPr/>
        </p:nvCxnSpPr>
        <p:spPr>
          <a:xfrm flipV="1">
            <a:off x="10126357" y="3513805"/>
            <a:ext cx="704130"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4" name="Conector recto 73"/>
          <p:cNvCxnSpPr>
            <a:stCxn id="55" idx="0"/>
            <a:endCxn id="47" idx="4"/>
          </p:cNvCxnSpPr>
          <p:nvPr/>
        </p:nvCxnSpPr>
        <p:spPr>
          <a:xfrm flipH="1" flipV="1">
            <a:off x="9413459" y="3513805"/>
            <a:ext cx="1216971"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a:stCxn id="55" idx="0"/>
            <a:endCxn id="48" idx="4"/>
          </p:cNvCxnSpPr>
          <p:nvPr/>
        </p:nvCxnSpPr>
        <p:spPr>
          <a:xfrm flipH="1" flipV="1">
            <a:off x="9884102" y="3513805"/>
            <a:ext cx="746328"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0" name="Conector recto 79"/>
          <p:cNvCxnSpPr>
            <a:stCxn id="55" idx="0"/>
            <a:endCxn id="49" idx="4"/>
          </p:cNvCxnSpPr>
          <p:nvPr/>
        </p:nvCxnSpPr>
        <p:spPr>
          <a:xfrm flipH="1" flipV="1">
            <a:off x="10354745" y="3513805"/>
            <a:ext cx="275685"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3" name="Conector recto 82"/>
          <p:cNvCxnSpPr>
            <a:stCxn id="55" idx="0"/>
            <a:endCxn id="50" idx="4"/>
          </p:cNvCxnSpPr>
          <p:nvPr/>
        </p:nvCxnSpPr>
        <p:spPr>
          <a:xfrm flipV="1">
            <a:off x="10630430" y="3513805"/>
            <a:ext cx="200057"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6" name="Conector recto 85"/>
          <p:cNvCxnSpPr>
            <a:stCxn id="55" idx="0"/>
            <a:endCxn id="51" idx="4"/>
          </p:cNvCxnSpPr>
          <p:nvPr/>
        </p:nvCxnSpPr>
        <p:spPr>
          <a:xfrm flipV="1">
            <a:off x="10630430" y="3513805"/>
            <a:ext cx="675799"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9" name="Conector recto 88"/>
          <p:cNvCxnSpPr>
            <a:stCxn id="55" idx="0"/>
            <a:endCxn id="52" idx="4"/>
          </p:cNvCxnSpPr>
          <p:nvPr/>
        </p:nvCxnSpPr>
        <p:spPr>
          <a:xfrm flipV="1">
            <a:off x="10630430" y="3513805"/>
            <a:ext cx="1146137"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2" name="Conector recto 91"/>
          <p:cNvCxnSpPr>
            <a:stCxn id="56" idx="0"/>
            <a:endCxn id="48" idx="4"/>
          </p:cNvCxnSpPr>
          <p:nvPr/>
        </p:nvCxnSpPr>
        <p:spPr>
          <a:xfrm flipH="1" flipV="1">
            <a:off x="9884102" y="3513805"/>
            <a:ext cx="1250401"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5" name="Conector recto 94"/>
          <p:cNvCxnSpPr>
            <a:stCxn id="56" idx="0"/>
            <a:endCxn id="49" idx="4"/>
          </p:cNvCxnSpPr>
          <p:nvPr/>
        </p:nvCxnSpPr>
        <p:spPr>
          <a:xfrm flipH="1" flipV="1">
            <a:off x="10354745" y="3513805"/>
            <a:ext cx="779758"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8" name="Conector recto 97"/>
          <p:cNvCxnSpPr>
            <a:stCxn id="56" idx="0"/>
            <a:endCxn id="50" idx="4"/>
          </p:cNvCxnSpPr>
          <p:nvPr/>
        </p:nvCxnSpPr>
        <p:spPr>
          <a:xfrm flipH="1" flipV="1">
            <a:off x="10830487" y="3513805"/>
            <a:ext cx="304016"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01" name="Conector recto 100"/>
          <p:cNvCxnSpPr>
            <a:stCxn id="56" idx="0"/>
            <a:endCxn id="51" idx="4"/>
          </p:cNvCxnSpPr>
          <p:nvPr/>
        </p:nvCxnSpPr>
        <p:spPr>
          <a:xfrm flipV="1">
            <a:off x="11134503" y="3513805"/>
            <a:ext cx="171726"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04" name="Conector recto 103"/>
          <p:cNvCxnSpPr>
            <a:stCxn id="56" idx="0"/>
            <a:endCxn id="52" idx="4"/>
          </p:cNvCxnSpPr>
          <p:nvPr/>
        </p:nvCxnSpPr>
        <p:spPr>
          <a:xfrm flipV="1">
            <a:off x="11134503" y="3513805"/>
            <a:ext cx="642064" cy="1470132"/>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
        <p:nvSpPr>
          <p:cNvPr id="107" name="Text Box 13"/>
          <p:cNvSpPr txBox="1">
            <a:spLocks noChangeArrowheads="1"/>
          </p:cNvSpPr>
          <p:nvPr/>
        </p:nvSpPr>
        <p:spPr bwMode="auto">
          <a:xfrm>
            <a:off x="3988741" y="4716538"/>
            <a:ext cx="4193627"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b="1" dirty="0" smtClean="0">
                <a:solidFill>
                  <a:srgbClr val="0991D1"/>
                </a:solidFill>
                <a:latin typeface="Calibri"/>
                <a:ea typeface="ヒラギノ角ゴ Pro W3" charset="0"/>
                <a:cs typeface="Calibri"/>
              </a:rPr>
              <a:t>Grado de concentración</a:t>
            </a:r>
          </a:p>
        </p:txBody>
      </p:sp>
      <p:sp>
        <p:nvSpPr>
          <p:cNvPr id="108" name="Text Box 13"/>
          <p:cNvSpPr txBox="1">
            <a:spLocks noChangeArrowheads="1"/>
          </p:cNvSpPr>
          <p:nvPr/>
        </p:nvSpPr>
        <p:spPr bwMode="auto">
          <a:xfrm>
            <a:off x="4493881" y="4896524"/>
            <a:ext cx="3218149" cy="700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endParaRPr lang="es-ES_tradnl" sz="2000" b="1" dirty="0" smtClean="0">
              <a:solidFill>
                <a:srgbClr val="7F7F7F"/>
              </a:solidFill>
              <a:latin typeface="Calibri"/>
              <a:ea typeface="ヒラギノ角ゴ Pro W3" charset="0"/>
              <a:cs typeface="Calibri"/>
            </a:endParaRPr>
          </a:p>
          <a:p>
            <a:pPr algn="ctr" eaLnBrk="1" hangingPunct="1">
              <a:lnSpc>
                <a:spcPts val="3200"/>
              </a:lnSpc>
            </a:pPr>
            <a:r>
              <a:rPr lang="es-ES_tradnl" sz="2000" b="1" dirty="0" smtClean="0">
                <a:solidFill>
                  <a:srgbClr val="7F7F7F"/>
                </a:solidFill>
                <a:latin typeface="Calibri"/>
                <a:ea typeface="ヒラギノ角ゴ Pro W3" charset="0"/>
                <a:cs typeface="Calibri"/>
              </a:rPr>
              <a:t>(Número de conclusiones)</a:t>
            </a:r>
          </a:p>
        </p:txBody>
      </p:sp>
      <p:cxnSp>
        <p:nvCxnSpPr>
          <p:cNvPr id="109" name="Conector recto de flecha 108"/>
          <p:cNvCxnSpPr/>
          <p:nvPr/>
        </p:nvCxnSpPr>
        <p:spPr>
          <a:xfrm flipV="1">
            <a:off x="8182368" y="5097357"/>
            <a:ext cx="791859" cy="3771"/>
          </a:xfrm>
          <a:prstGeom prst="straightConnector1">
            <a:avLst/>
          </a:prstGeom>
          <a:ln w="57150">
            <a:solidFill>
              <a:srgbClr val="7F7F7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0" name="Conector recto de flecha 109"/>
          <p:cNvCxnSpPr/>
          <p:nvPr/>
        </p:nvCxnSpPr>
        <p:spPr>
          <a:xfrm flipH="1" flipV="1">
            <a:off x="3196882" y="5069939"/>
            <a:ext cx="784158" cy="1886"/>
          </a:xfrm>
          <a:prstGeom prst="straightConnector1">
            <a:avLst/>
          </a:prstGeom>
          <a:ln w="57150">
            <a:solidFill>
              <a:srgbClr val="7F7F7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1" name="Text Box 13"/>
          <p:cNvSpPr txBox="1">
            <a:spLocks noChangeArrowheads="1"/>
          </p:cNvSpPr>
          <p:nvPr/>
        </p:nvSpPr>
        <p:spPr bwMode="auto">
          <a:xfrm>
            <a:off x="137265" y="2157958"/>
            <a:ext cx="2605936"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b="1" dirty="0" smtClean="0">
                <a:solidFill>
                  <a:srgbClr val="00B1AC"/>
                </a:solidFill>
                <a:latin typeface="Calibri"/>
                <a:ea typeface="ヒラギノ角ゴ Pro W3" charset="0"/>
                <a:cs typeface="Calibri"/>
              </a:rPr>
              <a:t>Persona A</a:t>
            </a:r>
          </a:p>
        </p:txBody>
      </p:sp>
      <p:sp>
        <p:nvSpPr>
          <p:cNvPr id="112" name="Text Box 13"/>
          <p:cNvSpPr txBox="1">
            <a:spLocks noChangeArrowheads="1"/>
          </p:cNvSpPr>
          <p:nvPr/>
        </p:nvSpPr>
        <p:spPr bwMode="auto">
          <a:xfrm>
            <a:off x="9327462" y="2154033"/>
            <a:ext cx="2605936"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b="1" dirty="0" smtClean="0">
                <a:solidFill>
                  <a:srgbClr val="00B1AC"/>
                </a:solidFill>
                <a:latin typeface="Calibri"/>
                <a:ea typeface="ヒラギノ角ゴ Pro W3" charset="0"/>
                <a:cs typeface="Calibri"/>
              </a:rPr>
              <a:t>Persona B</a:t>
            </a:r>
          </a:p>
        </p:txBody>
      </p:sp>
      <p:sp>
        <p:nvSpPr>
          <p:cNvPr id="114" name="CuadroTexto 113">
            <a:extLst>
              <a:ext uri="{FF2B5EF4-FFF2-40B4-BE49-F238E27FC236}">
                <a16:creationId xmlns:a16="http://schemas.microsoft.com/office/drawing/2014/main" id="{16E5EA8D-5101-DF4D-AD9C-6BB802C93204}"/>
              </a:ext>
            </a:extLst>
          </p:cNvPr>
          <p:cNvSpPr txBox="1"/>
          <p:nvPr/>
        </p:nvSpPr>
        <p:spPr>
          <a:xfrm>
            <a:off x="137266" y="5988672"/>
            <a:ext cx="11796132" cy="502702"/>
          </a:xfrm>
          <a:prstGeom prst="rect">
            <a:avLst/>
          </a:prstGeom>
          <a:solidFill>
            <a:srgbClr val="00ADE6"/>
          </a:solidFill>
        </p:spPr>
        <p:txBody>
          <a:bodyPr wrap="square" rtlCol="0">
            <a:spAutoFit/>
          </a:bodyPr>
          <a:lstStyle/>
          <a:p>
            <a:pPr algn="ctr">
              <a:lnSpc>
                <a:spcPts val="3200"/>
              </a:lnSpc>
            </a:pPr>
            <a:r>
              <a:rPr lang="es-ES_tradnl" sz="2600" b="1" dirty="0">
                <a:solidFill>
                  <a:schemeClr val="bg1"/>
                </a:solidFill>
                <a:ea typeface="ヒラギノ角ゴ Pro W3" charset="0"/>
                <a:cs typeface="Calibri"/>
              </a:rPr>
              <a:t>Los extremos, tanto en complejidad como en concentración NO son aconsejables</a:t>
            </a:r>
          </a:p>
        </p:txBody>
      </p:sp>
      <p:sp>
        <p:nvSpPr>
          <p:cNvPr id="115"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toma de decisiones:</a:t>
            </a:r>
          </a:p>
        </p:txBody>
      </p:sp>
      <p:sp>
        <p:nvSpPr>
          <p:cNvPr id="58" name="CuadroTexto 57">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685685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toma de decisiones:</a:t>
            </a:r>
          </a:p>
        </p:txBody>
      </p:sp>
      <p:sp>
        <p:nvSpPr>
          <p:cNvPr id="7" name="Google Shape;283;p36"/>
          <p:cNvSpPr txBox="1"/>
          <p:nvPr/>
        </p:nvSpPr>
        <p:spPr>
          <a:xfrm>
            <a:off x="3733446" y="3276407"/>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1800" dirty="0" smtClean="0">
                <a:latin typeface="Calibri" panose="020F0502020204030204" pitchFamily="34" charset="0"/>
                <a:cs typeface="Calibri" panose="020F0502020204030204" pitchFamily="34" charset="0"/>
                <a:sym typeface="Calibri"/>
              </a:rPr>
              <a:t>DECISIVO</a:t>
            </a:r>
            <a:endParaRPr sz="1800" dirty="0">
              <a:latin typeface="Calibri" panose="020F0502020204030204" pitchFamily="34" charset="0"/>
              <a:cs typeface="Calibri" panose="020F0502020204030204" pitchFamily="34" charset="0"/>
              <a:sym typeface="Calibri"/>
            </a:endParaRPr>
          </a:p>
        </p:txBody>
      </p:sp>
      <p:sp>
        <p:nvSpPr>
          <p:cNvPr id="8" name="Google Shape;283;p36"/>
          <p:cNvSpPr txBox="1"/>
          <p:nvPr/>
        </p:nvSpPr>
        <p:spPr>
          <a:xfrm>
            <a:off x="3733446" y="4684207"/>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RPr/>
            </a:defPPr>
            <a:lvl1pPr algn="ctr">
              <a:defRPr sz="1800" b="1">
                <a:solidFill>
                  <a:schemeClr val="bg1"/>
                </a:solidFill>
                <a:latin typeface="Calibri" panose="020F0502020204030204" pitchFamily="34" charset="0"/>
                <a:cs typeface="Calibri" panose="020F0502020204030204" pitchFamily="34" charset="0"/>
              </a:defRPr>
            </a:lvl1pPr>
          </a:lstStyle>
          <a:p>
            <a:r>
              <a:rPr lang="es-ES" dirty="0" smtClean="0">
                <a:sym typeface="Calibri"/>
              </a:rPr>
              <a:t>FLEXIBLE</a:t>
            </a:r>
            <a:endParaRPr dirty="0">
              <a:sym typeface="Calibri"/>
            </a:endParaRPr>
          </a:p>
        </p:txBody>
      </p:sp>
      <p:sp>
        <p:nvSpPr>
          <p:cNvPr id="10" name="Google Shape;283;p36"/>
          <p:cNvSpPr txBox="1"/>
          <p:nvPr/>
        </p:nvSpPr>
        <p:spPr>
          <a:xfrm>
            <a:off x="6314713" y="3263271"/>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RPr/>
            </a:defPPr>
            <a:lvl1pPr algn="ctr">
              <a:defRPr sz="1800" b="1">
                <a:solidFill>
                  <a:schemeClr val="bg1"/>
                </a:solidFill>
                <a:latin typeface="Calibri" panose="020F0502020204030204" pitchFamily="34" charset="0"/>
                <a:cs typeface="Calibri" panose="020F0502020204030204" pitchFamily="34" charset="0"/>
              </a:defRPr>
            </a:lvl1pPr>
          </a:lstStyle>
          <a:p>
            <a:r>
              <a:rPr lang="es-ES" dirty="0" smtClean="0">
                <a:sym typeface="Calibri"/>
              </a:rPr>
              <a:t>JERÁRQUICO</a:t>
            </a:r>
            <a:endParaRPr dirty="0">
              <a:sym typeface="Calibri"/>
            </a:endParaRPr>
          </a:p>
        </p:txBody>
      </p:sp>
      <p:sp>
        <p:nvSpPr>
          <p:cNvPr id="11" name="Google Shape;283;p36"/>
          <p:cNvSpPr txBox="1"/>
          <p:nvPr/>
        </p:nvSpPr>
        <p:spPr>
          <a:xfrm>
            <a:off x="6308794" y="4684207"/>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RPr/>
            </a:defPPr>
            <a:lvl1pPr algn="ctr">
              <a:defRPr sz="1800" b="1">
                <a:solidFill>
                  <a:schemeClr val="bg1"/>
                </a:solidFill>
                <a:latin typeface="Calibri" panose="020F0502020204030204" pitchFamily="34" charset="0"/>
                <a:cs typeface="Calibri" panose="020F0502020204030204" pitchFamily="34" charset="0"/>
              </a:defRPr>
            </a:lvl1pPr>
          </a:lstStyle>
          <a:p>
            <a:r>
              <a:rPr lang="es-ES" dirty="0" smtClean="0">
                <a:sym typeface="Calibri"/>
              </a:rPr>
              <a:t>INTEGRADOR</a:t>
            </a:r>
            <a:endParaRPr dirty="0">
              <a:sym typeface="Calibri"/>
            </a:endParaRPr>
          </a:p>
        </p:txBody>
      </p:sp>
      <p:cxnSp>
        <p:nvCxnSpPr>
          <p:cNvPr id="12" name="Conector recto de flecha 11"/>
          <p:cNvCxnSpPr/>
          <p:nvPr/>
        </p:nvCxnSpPr>
        <p:spPr>
          <a:xfrm flipH="1">
            <a:off x="6088452" y="2462419"/>
            <a:ext cx="7144" cy="3538334"/>
          </a:xfrm>
          <a:prstGeom prst="straightConnector1">
            <a:avLst/>
          </a:prstGeom>
          <a:ln w="57150">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Google Shape;283;p36"/>
          <p:cNvSpPr txBox="1"/>
          <p:nvPr/>
        </p:nvSpPr>
        <p:spPr>
          <a:xfrm>
            <a:off x="4329858" y="1875421"/>
            <a:ext cx="3531476" cy="519491"/>
          </a:xfrm>
          <a:prstGeom prst="rect">
            <a:avLst/>
          </a:prstGeom>
          <a:solidFill>
            <a:srgbClr val="E964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1800" b="1" i="0" u="none" strike="noStrike" cap="none" dirty="0" smtClean="0">
                <a:solidFill>
                  <a:schemeClr val="bg1"/>
                </a:solidFill>
                <a:latin typeface="Calibri" panose="020F0502020204030204" pitchFamily="34" charset="0"/>
                <a:ea typeface="Calibri"/>
                <a:cs typeface="Calibri" panose="020F0502020204030204" pitchFamily="34" charset="0"/>
                <a:sym typeface="Calibri"/>
              </a:rPr>
              <a:t>CONCENTRACIÓN</a:t>
            </a:r>
          </a:p>
          <a:p>
            <a:pPr marL="0" marR="0" lvl="0" indent="0" algn="ctr" rtl="0">
              <a:spcBef>
                <a:spcPts val="0"/>
              </a:spcBef>
              <a:spcAft>
                <a:spcPts val="0"/>
              </a:spcAft>
              <a:buNone/>
            </a:pPr>
            <a:r>
              <a:rPr lang="es-AR" dirty="0" smtClean="0">
                <a:solidFill>
                  <a:schemeClr val="bg1"/>
                </a:solidFill>
                <a:latin typeface="Calibri" panose="020F0502020204030204" pitchFamily="34" charset="0"/>
                <a:ea typeface="Calibri"/>
                <a:cs typeface="Calibri" panose="020F0502020204030204" pitchFamily="34" charset="0"/>
                <a:sym typeface="Calibri"/>
              </a:rPr>
              <a:t>Número de conclusiones simple</a:t>
            </a:r>
            <a:endParaRPr sz="180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cxnSp>
        <p:nvCxnSpPr>
          <p:cNvPr id="15" name="Conector recto de flecha 14"/>
          <p:cNvCxnSpPr/>
          <p:nvPr/>
        </p:nvCxnSpPr>
        <p:spPr>
          <a:xfrm flipH="1">
            <a:off x="3733447" y="4133035"/>
            <a:ext cx="4779938" cy="1"/>
          </a:xfrm>
          <a:prstGeom prst="straightConnector1">
            <a:avLst/>
          </a:prstGeom>
          <a:ln w="57150">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Google Shape;283;p36"/>
          <p:cNvSpPr txBox="1"/>
          <p:nvPr/>
        </p:nvSpPr>
        <p:spPr>
          <a:xfrm>
            <a:off x="274367" y="3873290"/>
            <a:ext cx="3395712" cy="519491"/>
          </a:xfrm>
          <a:prstGeom prst="rect">
            <a:avLst/>
          </a:prstGeom>
          <a:solidFill>
            <a:srgbClr val="E9644C"/>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b="1">
                <a:solidFill>
                  <a:srgbClr val="05694D"/>
                </a:solidFill>
                <a:latin typeface="+mj-lt"/>
                <a:ea typeface="Calibri"/>
                <a:cs typeface="Calibri"/>
              </a:defRPr>
            </a:lvl1pPr>
          </a:lstStyle>
          <a:p>
            <a:r>
              <a:rPr lang="es-ES" dirty="0" smtClean="0">
                <a:solidFill>
                  <a:schemeClr val="bg1"/>
                </a:solidFill>
                <a:latin typeface="Calibri" panose="020F0502020204030204" pitchFamily="34" charset="0"/>
                <a:cs typeface="Calibri" panose="020F0502020204030204" pitchFamily="34" charset="0"/>
                <a:sym typeface="Calibri"/>
              </a:rPr>
              <a:t>COMPLEJIDAD</a:t>
            </a:r>
          </a:p>
          <a:p>
            <a:r>
              <a:rPr lang="es-ES" b="0" dirty="0" smtClean="0">
                <a:solidFill>
                  <a:schemeClr val="bg1"/>
                </a:solidFill>
                <a:latin typeface="Calibri" panose="020F0502020204030204" pitchFamily="34" charset="0"/>
                <a:cs typeface="Calibri" panose="020F0502020204030204" pitchFamily="34" charset="0"/>
                <a:sym typeface="Calibri"/>
              </a:rPr>
              <a:t>Cantidad de información mínimo</a:t>
            </a:r>
            <a:endParaRPr sz="1800" b="0" dirty="0">
              <a:solidFill>
                <a:schemeClr val="bg1"/>
              </a:solidFill>
              <a:latin typeface="Calibri" panose="020F0502020204030204" pitchFamily="34" charset="0"/>
              <a:cs typeface="Calibri" panose="020F0502020204030204" pitchFamily="34" charset="0"/>
              <a:sym typeface="Calibri"/>
            </a:endParaRPr>
          </a:p>
        </p:txBody>
      </p:sp>
      <p:sp>
        <p:nvSpPr>
          <p:cNvPr id="18" name="Google Shape;283;p36"/>
          <p:cNvSpPr txBox="1"/>
          <p:nvPr/>
        </p:nvSpPr>
        <p:spPr>
          <a:xfrm>
            <a:off x="4322714" y="6155374"/>
            <a:ext cx="3531476" cy="519491"/>
          </a:xfrm>
          <a:prstGeom prst="rect">
            <a:avLst/>
          </a:prstGeom>
          <a:solidFill>
            <a:srgbClr val="E964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1800" b="1" i="0" u="none" strike="noStrike" cap="none" dirty="0" smtClean="0">
                <a:solidFill>
                  <a:schemeClr val="bg1"/>
                </a:solidFill>
                <a:latin typeface="Calibri" panose="020F0502020204030204" pitchFamily="34" charset="0"/>
                <a:ea typeface="Calibri"/>
                <a:cs typeface="Calibri" panose="020F0502020204030204" pitchFamily="34" charset="0"/>
                <a:sym typeface="Calibri"/>
              </a:rPr>
              <a:t>CONCENTRACIÓN</a:t>
            </a:r>
          </a:p>
          <a:p>
            <a:pPr marL="0" marR="0" lvl="0" indent="0" algn="ctr" rtl="0">
              <a:spcBef>
                <a:spcPts val="0"/>
              </a:spcBef>
              <a:spcAft>
                <a:spcPts val="0"/>
              </a:spcAft>
              <a:buNone/>
            </a:pPr>
            <a:r>
              <a:rPr lang="es-AR" dirty="0" smtClean="0">
                <a:solidFill>
                  <a:schemeClr val="bg1"/>
                </a:solidFill>
                <a:latin typeface="Calibri" panose="020F0502020204030204" pitchFamily="34" charset="0"/>
                <a:ea typeface="Calibri"/>
                <a:cs typeface="Calibri" panose="020F0502020204030204" pitchFamily="34" charset="0"/>
                <a:sym typeface="Calibri"/>
              </a:rPr>
              <a:t>Número de conclusiones múltiples</a:t>
            </a:r>
            <a:endParaRPr sz="180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19" name="Google Shape;283;p36"/>
          <p:cNvSpPr txBox="1"/>
          <p:nvPr/>
        </p:nvSpPr>
        <p:spPr>
          <a:xfrm>
            <a:off x="8576753" y="3873290"/>
            <a:ext cx="3395712" cy="519491"/>
          </a:xfrm>
          <a:prstGeom prst="rect">
            <a:avLst/>
          </a:prstGeom>
          <a:solidFill>
            <a:srgbClr val="E9644C"/>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b="1">
                <a:solidFill>
                  <a:srgbClr val="05694D"/>
                </a:solidFill>
                <a:latin typeface="+mj-lt"/>
                <a:ea typeface="Calibri"/>
                <a:cs typeface="Calibri"/>
              </a:defRPr>
            </a:lvl1pPr>
          </a:lstStyle>
          <a:p>
            <a:r>
              <a:rPr lang="es-ES" dirty="0" smtClean="0">
                <a:solidFill>
                  <a:schemeClr val="bg1"/>
                </a:solidFill>
                <a:latin typeface="Calibri" panose="020F0502020204030204" pitchFamily="34" charset="0"/>
                <a:cs typeface="Calibri" panose="020F0502020204030204" pitchFamily="34" charset="0"/>
                <a:sym typeface="Calibri"/>
              </a:rPr>
              <a:t>COMPLEJIDAD</a:t>
            </a:r>
          </a:p>
          <a:p>
            <a:r>
              <a:rPr lang="es-ES" b="0" dirty="0" smtClean="0">
                <a:solidFill>
                  <a:schemeClr val="bg1"/>
                </a:solidFill>
                <a:latin typeface="Calibri" panose="020F0502020204030204" pitchFamily="34" charset="0"/>
                <a:cs typeface="Calibri" panose="020F0502020204030204" pitchFamily="34" charset="0"/>
                <a:sym typeface="Calibri"/>
              </a:rPr>
              <a:t>Cantidad de información máximo</a:t>
            </a:r>
            <a:endParaRPr sz="1800" b="0" dirty="0">
              <a:solidFill>
                <a:schemeClr val="bg1"/>
              </a:solidFill>
              <a:latin typeface="Calibri" panose="020F0502020204030204" pitchFamily="34" charset="0"/>
              <a:cs typeface="Calibri" panose="020F0502020204030204" pitchFamily="34" charset="0"/>
              <a:sym typeface="Calibri"/>
            </a:endParaRPr>
          </a:p>
        </p:txBody>
      </p:sp>
      <p:sp>
        <p:nvSpPr>
          <p:cNvPr id="17" name="CuadroTexto 16">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25014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24" grpId="0" animBg="1"/>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3" name="7 Rectángulo"/>
          <p:cNvSpPr/>
          <p:nvPr/>
        </p:nvSpPr>
        <p:spPr>
          <a:xfrm>
            <a:off x="1272211" y="2499195"/>
            <a:ext cx="2952750" cy="10080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DECISIVO</a:t>
            </a:r>
            <a:endParaRPr lang="es-AR" sz="3200" b="1" dirty="0">
              <a:solidFill>
                <a:schemeClr val="bg1"/>
              </a:solidFill>
              <a:latin typeface="Calibri"/>
              <a:cs typeface="Calibri"/>
            </a:endParaRPr>
          </a:p>
        </p:txBody>
      </p:sp>
      <p:sp>
        <p:nvSpPr>
          <p:cNvPr id="25" name="29 Rectángulo"/>
          <p:cNvSpPr/>
          <p:nvPr/>
        </p:nvSpPr>
        <p:spPr>
          <a:xfrm>
            <a:off x="4296399" y="2499195"/>
            <a:ext cx="3718899" cy="10080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cs typeface="Calibri"/>
              </a:rPr>
              <a:t>Rápido – Coherente – Formal – Leal – Ordenado – Obediente. </a:t>
            </a:r>
            <a:endParaRPr lang="es-ES_tradnl" sz="1800" dirty="0">
              <a:solidFill>
                <a:schemeClr val="bg1"/>
              </a:solidFill>
              <a:latin typeface="Calibri"/>
              <a:cs typeface="Calibri"/>
            </a:endParaRPr>
          </a:p>
        </p:txBody>
      </p:sp>
      <p:sp>
        <p:nvSpPr>
          <p:cNvPr id="26" name="30 Rectángulo"/>
          <p:cNvSpPr/>
          <p:nvPr/>
        </p:nvSpPr>
        <p:spPr>
          <a:xfrm>
            <a:off x="1272211" y="3578695"/>
            <a:ext cx="2952750" cy="10080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FLEXIBLE</a:t>
            </a:r>
            <a:endParaRPr lang="es-AR" sz="3200" b="1" dirty="0">
              <a:solidFill>
                <a:schemeClr val="bg1"/>
              </a:solidFill>
              <a:latin typeface="Calibri"/>
              <a:cs typeface="Calibri"/>
            </a:endParaRPr>
          </a:p>
        </p:txBody>
      </p:sp>
      <p:sp>
        <p:nvSpPr>
          <p:cNvPr id="27" name="31 Rectángulo"/>
          <p:cNvSpPr/>
          <p:nvPr/>
        </p:nvSpPr>
        <p:spPr>
          <a:xfrm>
            <a:off x="4296399" y="3578695"/>
            <a:ext cx="3718899" cy="10080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altLang="es-AR" sz="1800" dirty="0" smtClean="0">
                <a:solidFill>
                  <a:schemeClr val="bg1"/>
                </a:solidFill>
                <a:latin typeface="Calibri"/>
                <a:ea typeface="ヒラギノ角ゴ Pro W3" pitchFamily="-107" charset="-128"/>
                <a:cs typeface="Calibri"/>
              </a:rPr>
              <a:t>Intuitivo – Adaptable – Agradable – Rápido – Espontaneo – Explorador. </a:t>
            </a:r>
            <a:endParaRPr lang="es-ES_tradnl" altLang="es-AR" sz="1800" dirty="0">
              <a:solidFill>
                <a:schemeClr val="bg1"/>
              </a:solidFill>
              <a:latin typeface="Calibri"/>
              <a:ea typeface="ヒラギノ角ゴ Pro W3" pitchFamily="-107" charset="-128"/>
              <a:cs typeface="Calibri"/>
            </a:endParaRPr>
          </a:p>
        </p:txBody>
      </p:sp>
      <p:sp>
        <p:nvSpPr>
          <p:cNvPr id="28" name="32 Rectángulo"/>
          <p:cNvSpPr/>
          <p:nvPr/>
        </p:nvSpPr>
        <p:spPr>
          <a:xfrm>
            <a:off x="1272211" y="4659783"/>
            <a:ext cx="2952750" cy="1008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JERÁRQUICO</a:t>
            </a:r>
            <a:endParaRPr lang="es-AR" sz="3200" b="1" dirty="0">
              <a:solidFill>
                <a:schemeClr val="bg1"/>
              </a:solidFill>
              <a:latin typeface="Calibri"/>
              <a:cs typeface="Calibri"/>
            </a:endParaRPr>
          </a:p>
        </p:txBody>
      </p:sp>
      <p:sp>
        <p:nvSpPr>
          <p:cNvPr id="29" name="33 Rectángulo"/>
          <p:cNvSpPr/>
          <p:nvPr/>
        </p:nvSpPr>
        <p:spPr>
          <a:xfrm>
            <a:off x="4296399" y="4659783"/>
            <a:ext cx="3718899" cy="1008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s-ES_tradnl" altLang="es-AR" sz="1800" dirty="0" smtClean="0">
                <a:solidFill>
                  <a:schemeClr val="bg1"/>
                </a:solidFill>
                <a:latin typeface="Calibri"/>
                <a:ea typeface="ヒラギノ角ゴ Pro W3" pitchFamily="-107" charset="-128"/>
                <a:cs typeface="Calibri"/>
              </a:rPr>
              <a:t>Alta calidad – Completo – Riguroso – Controlado – Lógico – Minucioso. </a:t>
            </a:r>
            <a:endParaRPr lang="es-AR" sz="1800" dirty="0">
              <a:solidFill>
                <a:schemeClr val="bg1"/>
              </a:solidFill>
              <a:latin typeface="Calibri"/>
              <a:cs typeface="Calibri"/>
            </a:endParaRPr>
          </a:p>
        </p:txBody>
      </p:sp>
      <p:sp>
        <p:nvSpPr>
          <p:cNvPr id="30" name="34 Rectángulo"/>
          <p:cNvSpPr/>
          <p:nvPr/>
        </p:nvSpPr>
        <p:spPr>
          <a:xfrm>
            <a:off x="1272211" y="5739283"/>
            <a:ext cx="2952750" cy="1008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INTEGRADOR</a:t>
            </a:r>
            <a:endParaRPr lang="es-AR" sz="3200" b="1" dirty="0">
              <a:solidFill>
                <a:schemeClr val="bg1"/>
              </a:solidFill>
              <a:latin typeface="Calibri"/>
              <a:cs typeface="Calibri"/>
            </a:endParaRPr>
          </a:p>
        </p:txBody>
      </p:sp>
      <p:sp>
        <p:nvSpPr>
          <p:cNvPr id="31" name="35 Rectángulo"/>
          <p:cNvSpPr/>
          <p:nvPr/>
        </p:nvSpPr>
        <p:spPr>
          <a:xfrm>
            <a:off x="4296399" y="5739283"/>
            <a:ext cx="3718899" cy="1008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ea typeface="ヒラギノ角ゴ Pro W3" charset="0"/>
                <a:cs typeface="Calibri"/>
              </a:rPr>
              <a:t>Creativo – Empático – Cooperativo – Informado – Abierto – Intereses múltiples. </a:t>
            </a:r>
            <a:endParaRPr lang="es-ES_tradnl" sz="1800" b="1" dirty="0">
              <a:solidFill>
                <a:schemeClr val="bg1"/>
              </a:solidFill>
              <a:latin typeface="Calibri"/>
              <a:ea typeface="ヒラギノ角ゴ Pro W3" charset="0"/>
              <a:cs typeface="Calibri"/>
            </a:endParaRPr>
          </a:p>
        </p:txBody>
      </p:sp>
      <p:sp>
        <p:nvSpPr>
          <p:cNvPr id="32" name="29 Rectángulo"/>
          <p:cNvSpPr/>
          <p:nvPr/>
        </p:nvSpPr>
        <p:spPr>
          <a:xfrm>
            <a:off x="8086736" y="2499195"/>
            <a:ext cx="3718899" cy="10080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cs typeface="Calibri"/>
              </a:rPr>
              <a:t>Rígido – Evita la introspección – Baja autoestima – Evita el cambio – No receptivo a los datos complejos. </a:t>
            </a:r>
            <a:endParaRPr lang="es-ES_tradnl" sz="1800" dirty="0">
              <a:solidFill>
                <a:schemeClr val="bg1"/>
              </a:solidFill>
              <a:latin typeface="Calibri"/>
              <a:cs typeface="Calibri"/>
            </a:endParaRPr>
          </a:p>
        </p:txBody>
      </p:sp>
      <p:sp>
        <p:nvSpPr>
          <p:cNvPr id="33" name="31 Rectángulo"/>
          <p:cNvSpPr/>
          <p:nvPr/>
        </p:nvSpPr>
        <p:spPr>
          <a:xfrm>
            <a:off x="8086736" y="3578695"/>
            <a:ext cx="3718899" cy="10080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altLang="es-AR" sz="1700" dirty="0" smtClean="0">
                <a:solidFill>
                  <a:schemeClr val="bg1"/>
                </a:solidFill>
                <a:latin typeface="Calibri"/>
                <a:ea typeface="ヒラギノ角ゴ Pro W3" pitchFamily="-107" charset="-128"/>
                <a:cs typeface="Calibri"/>
              </a:rPr>
              <a:t>Superficial – Incapaz de concentrarse – Demasiado fascinado por la variedad – Incapaz de aceptar la estructura – Mal planificador – Da imagen de frívolo </a:t>
            </a:r>
            <a:endParaRPr lang="es-ES_tradnl" altLang="es-AR" sz="1700" dirty="0">
              <a:solidFill>
                <a:schemeClr val="bg1"/>
              </a:solidFill>
              <a:latin typeface="Calibri"/>
              <a:ea typeface="ヒラギノ角ゴ Pro W3" pitchFamily="-107" charset="-128"/>
              <a:cs typeface="Calibri"/>
            </a:endParaRPr>
          </a:p>
        </p:txBody>
      </p:sp>
      <p:sp>
        <p:nvSpPr>
          <p:cNvPr id="34" name="33 Rectángulo"/>
          <p:cNvSpPr/>
          <p:nvPr/>
        </p:nvSpPr>
        <p:spPr>
          <a:xfrm>
            <a:off x="8086736" y="4659783"/>
            <a:ext cx="3718899" cy="1008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s-ES_tradnl" altLang="es-AR" sz="1800" dirty="0" smtClean="0">
                <a:solidFill>
                  <a:schemeClr val="bg1"/>
                </a:solidFill>
                <a:latin typeface="Calibri"/>
                <a:ea typeface="ヒラギノ角ゴ Pro W3" pitchFamily="-107" charset="-128"/>
                <a:cs typeface="Calibri"/>
              </a:rPr>
              <a:t>Represor o tiránico – Perfeccionista – Incapaz de delegar – Discutidor – No comparte el crédito. </a:t>
            </a:r>
            <a:endParaRPr lang="es-AR" sz="1800" dirty="0">
              <a:solidFill>
                <a:schemeClr val="bg1"/>
              </a:solidFill>
              <a:latin typeface="Calibri"/>
              <a:cs typeface="Calibri"/>
            </a:endParaRPr>
          </a:p>
        </p:txBody>
      </p:sp>
      <p:sp>
        <p:nvSpPr>
          <p:cNvPr id="35" name="35 Rectángulo"/>
          <p:cNvSpPr/>
          <p:nvPr/>
        </p:nvSpPr>
        <p:spPr>
          <a:xfrm>
            <a:off x="8086736" y="5739283"/>
            <a:ext cx="3718899" cy="1008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ea typeface="ヒラギノ角ゴ Pro W3" charset="0"/>
                <a:cs typeface="Calibri"/>
              </a:rPr>
              <a:t>Indeciso – Incapaz de cumplir los plazos – Evita el detalle – Pasivo – Da más importancia al proceso que a los resultados – Demasiado intelectual.</a:t>
            </a:r>
            <a:endParaRPr lang="es-ES_tradnl" sz="1800" b="1" dirty="0">
              <a:solidFill>
                <a:schemeClr val="bg1"/>
              </a:solidFill>
              <a:latin typeface="Calibri"/>
              <a:ea typeface="ヒラギノ角ゴ Pro W3" charset="0"/>
              <a:cs typeface="Calibri"/>
            </a:endParaRPr>
          </a:p>
        </p:txBody>
      </p:sp>
      <p:sp>
        <p:nvSpPr>
          <p:cNvPr id="36" name="Google Shape;283;p36"/>
          <p:cNvSpPr txBox="1"/>
          <p:nvPr/>
        </p:nvSpPr>
        <p:spPr>
          <a:xfrm>
            <a:off x="4296398" y="2064800"/>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FORTALEZAS</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056838"/>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SI SE SOBREUTILIZAN</a:t>
            </a:r>
            <a:endParaRPr sz="2000" dirty="0">
              <a:latin typeface="Calibri" panose="020F0502020204030204" pitchFamily="34" charset="0"/>
              <a:cs typeface="Calibri" panose="020F0502020204030204" pitchFamily="34" charset="0"/>
              <a:sym typeface="Calibri"/>
            </a:endParaRPr>
          </a:p>
        </p:txBody>
      </p:sp>
      <p:sp>
        <p:nvSpPr>
          <p:cNvPr id="1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toma de decisiones:</a:t>
            </a:r>
          </a:p>
        </p:txBody>
      </p:sp>
      <p:sp>
        <p:nvSpPr>
          <p:cNvPr id="21" name="CuadroTexto 20">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70537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1" grpId="0" animBg="1"/>
      <p:bldP spid="32" grpId="0" animBg="1"/>
      <p:bldP spid="33" grpId="0" animBg="1"/>
      <p:bldP spid="34"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3"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DECISIVO</a:t>
            </a:r>
          </a:p>
          <a:p>
            <a:pPr algn="ctr">
              <a:defRPr/>
            </a:pPr>
            <a:r>
              <a:rPr lang="es-AR" sz="1600" dirty="0" smtClean="0">
                <a:solidFill>
                  <a:schemeClr val="bg1"/>
                </a:solidFill>
                <a:latin typeface="Calibri"/>
                <a:cs typeface="Calibri"/>
              </a:rPr>
              <a:t>Ponderan la rapidez y los datos e información poco compleja</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LA CONTRAPARTE</a:t>
            </a: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Ampliar los datos y la información necesaria según la situación.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Ejercitar la intuición y la introspección.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Ser más empático y flexible con los otros estilos. De todos se puede aprender.</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La velocidad no siempre es lo más eficiente.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El cambio es inevitable, anticípelo y sea flexible.</a:t>
            </a: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a:solidFill>
                <a:schemeClr val="bg1"/>
              </a:solidFill>
              <a:latin typeface="Calibri"/>
              <a:ea typeface="ヒラギノ角ゴ Pro W3" pitchFamily="-107" charset="-128"/>
              <a:cs typeface="Calibri"/>
            </a:endParaRP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Presentar primero las conclusiones de la acción.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Evitar el detalle.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Mostrarse positivo y evitar las críticas.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Ser puntual.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Producir resultados.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esperar amabilidad.</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Mantener un tono impersonal.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excederse.</a:t>
            </a:r>
            <a:endParaRPr lang="es-ES_tradnl" altLang="es-AR" sz="1600" dirty="0">
              <a:solidFill>
                <a:schemeClr val="bg1"/>
              </a:solidFill>
              <a:latin typeface="Calibri"/>
              <a:ea typeface="ヒラギノ角ゴ Pro W3" pitchFamily="-107" charset="-128"/>
              <a:cs typeface="Calibri"/>
            </a:endParaRPr>
          </a:p>
        </p:txBody>
      </p:sp>
      <p:sp>
        <p:nvSpPr>
          <p:cNvPr id="10"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toma de decisiones:</a:t>
            </a:r>
          </a:p>
        </p:txBody>
      </p:sp>
      <p:sp>
        <p:nvSpPr>
          <p:cNvPr id="12" name="CuadroTexto 11">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51790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3"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FLEXIBLE</a:t>
            </a:r>
          </a:p>
          <a:p>
            <a:pPr algn="ctr">
              <a:defRPr/>
            </a:pPr>
            <a:r>
              <a:rPr lang="es-AR" sz="1600" dirty="0" smtClean="0">
                <a:solidFill>
                  <a:schemeClr val="bg1"/>
                </a:solidFill>
                <a:latin typeface="Calibri"/>
                <a:cs typeface="Calibri"/>
              </a:rPr>
              <a:t>Ponderan la rapidez y los datos e información novedosa y vanguardista.</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LA CONTRAPARTE</a:t>
            </a:r>
            <a:endParaRPr sz="2000" dirty="0">
              <a:latin typeface="Calibri" panose="020F0502020204030204" pitchFamily="34" charset="0"/>
              <a:cs typeface="Calibri" panose="020F0502020204030204" pitchFamily="34" charset="0"/>
              <a:sym typeface="Calibri"/>
            </a:endParaRP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Utilizar más información que de respaldo a sus múltiples conclusiones.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siempre lo novedoso es lo correcto.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Cierta estructura y burocracia en ocasiones asegura buenos resultados.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Trabajar con la impaciencia, dar tiempo a la reflexión de los otros.</a:t>
            </a: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smtClean="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smtClean="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a:solidFill>
                <a:schemeClr val="bg1"/>
              </a:solidFill>
              <a:latin typeface="Calibri"/>
              <a:ea typeface="ヒラギノ角ゴ Pro W3" pitchFamily="-107" charset="-128"/>
              <a:cs typeface="Calibri"/>
            </a:endParaRP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Mostrar iniciativa.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Sugerir ideas nuevas.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Ser rápido.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desestimar ningún tema.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ser demasiado personal.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Evitar el detalle.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Ser Flexible.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Mantener la mente abierta.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pedir compromiso a largo plazo.</a:t>
            </a: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a:solidFill>
                <a:schemeClr val="bg1"/>
              </a:solidFill>
              <a:latin typeface="Calibri"/>
              <a:ea typeface="ヒラギノ角ゴ Pro W3" pitchFamily="-107" charset="-128"/>
              <a:cs typeface="Calibri"/>
            </a:endParaRPr>
          </a:p>
        </p:txBody>
      </p:sp>
      <p:sp>
        <p:nvSpPr>
          <p:cNvPr id="10"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toma de decisiones:</a:t>
            </a:r>
          </a:p>
        </p:txBody>
      </p:sp>
      <p:sp>
        <p:nvSpPr>
          <p:cNvPr id="12" name="CuadroTexto 11">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425688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404965"/>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17084" y="3849307"/>
            <a:ext cx="51943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sz="2800" b="1" dirty="0" smtClean="0">
                <a:solidFill>
                  <a:schemeClr val="bg1">
                    <a:lumMod val="50000"/>
                  </a:schemeClr>
                </a:solidFill>
                <a:latin typeface="Calibri"/>
                <a:ea typeface="ヒラギノ角ゴ Pro W3" charset="0"/>
                <a:cs typeface="Calibri"/>
              </a:rPr>
              <a:t>LADO IZQUIERDO</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RACIONAL</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LÓGICO</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SECUENCIAL</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LINGÜISTICO</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MOTOR </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DATOS </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ANALITICO</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808" y="1394707"/>
            <a:ext cx="2796392" cy="2624130"/>
          </a:xfrm>
          <a:prstGeom prst="rect">
            <a:avLst/>
          </a:prstGeom>
        </p:spPr>
      </p:pic>
      <p:sp>
        <p:nvSpPr>
          <p:cNvPr id="11" name="Text Box 13"/>
          <p:cNvSpPr txBox="1">
            <a:spLocks noChangeArrowheads="1"/>
          </p:cNvSpPr>
          <p:nvPr/>
        </p:nvSpPr>
        <p:spPr bwMode="auto">
          <a:xfrm>
            <a:off x="6750368" y="3866797"/>
            <a:ext cx="51943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sz="2800" b="1" dirty="0" smtClean="0">
                <a:solidFill>
                  <a:schemeClr val="bg1">
                    <a:lumMod val="50000"/>
                  </a:schemeClr>
                </a:solidFill>
                <a:latin typeface="Calibri"/>
                <a:ea typeface="ヒラギノ角ゴ Pro W3" charset="0"/>
                <a:cs typeface="Calibri"/>
              </a:rPr>
              <a:t>LADO DERECHO</a:t>
            </a:r>
          </a:p>
          <a:p>
            <a:pPr algn="ctr" eaLnBrk="1" hangingPunct="1">
              <a:lnSpc>
                <a:spcPts val="3200"/>
              </a:lnSpc>
            </a:pPr>
            <a:r>
              <a:rPr lang="es-ES_tradnl" sz="2000" u="sng" dirty="0" smtClean="0">
                <a:solidFill>
                  <a:schemeClr val="bg1">
                    <a:lumMod val="50000"/>
                  </a:schemeClr>
                </a:solidFill>
                <a:latin typeface="Calibri"/>
                <a:ea typeface="ヒラギノ角ゴ Pro W3" charset="0"/>
                <a:cs typeface="Calibri"/>
              </a:rPr>
              <a:t>INTUITIVO</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EMOCIONAL</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HOLÍSTICO</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VISUAL</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CREATIVO</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RELACIONES</a:t>
            </a:r>
          </a:p>
          <a:p>
            <a:pPr algn="ctr" eaLnBrk="1" hangingPunct="1">
              <a:lnSpc>
                <a:spcPts val="3200"/>
              </a:lnSpc>
            </a:pPr>
            <a:r>
              <a:rPr lang="es-ES_tradnl" sz="2000" dirty="0" smtClean="0">
                <a:solidFill>
                  <a:schemeClr val="bg1">
                    <a:lumMod val="50000"/>
                  </a:schemeClr>
                </a:solidFill>
                <a:latin typeface="Calibri"/>
                <a:ea typeface="ヒラギノ角ゴ Pro W3" charset="0"/>
                <a:cs typeface="Calibri"/>
              </a:rPr>
              <a:t>IMPRESIONES</a:t>
            </a:r>
          </a:p>
        </p:txBody>
      </p:sp>
    </p:spTree>
    <p:extLst>
      <p:ext uri="{BB962C8B-B14F-4D97-AF65-F5344CB8AC3E}">
        <p14:creationId xmlns:p14="http://schemas.microsoft.com/office/powerpoint/2010/main" val="313266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3"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JERÁRQUICO</a:t>
            </a:r>
          </a:p>
          <a:p>
            <a:pPr algn="ctr">
              <a:defRPr/>
            </a:pPr>
            <a:r>
              <a:rPr lang="es-AR" sz="1600" dirty="0" smtClean="0">
                <a:solidFill>
                  <a:schemeClr val="bg1"/>
                </a:solidFill>
                <a:latin typeface="Calibri"/>
                <a:cs typeface="Calibri"/>
              </a:rPr>
              <a:t>Ponderan La cantidad de información utilizada y el proceder lógico.</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a:t>
            </a:r>
            <a:r>
              <a:rPr lang="es-ES" sz="2000" dirty="0" smtClean="0">
                <a:latin typeface="Calibri" panose="020F0502020204030204" pitchFamily="34" charset="0"/>
                <a:cs typeface="Calibri" panose="020F0502020204030204" pitchFamily="34" charset="0"/>
                <a:sym typeface="Calibri"/>
              </a:rPr>
              <a:t>LA CONTRAPARTE</a:t>
            </a:r>
            <a:endParaRPr sz="2000" dirty="0">
              <a:latin typeface="Calibri" panose="020F0502020204030204" pitchFamily="34" charset="0"/>
              <a:cs typeface="Calibri" panose="020F0502020204030204" pitchFamily="34" charset="0"/>
              <a:sym typeface="Calibri"/>
            </a:endParaRP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Trabajar en la rigidez en el procesamiento de información.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Desarrollar el uso de la intuición, y la inteligencia emocional.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Aprender a entregar el control a los otros.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Permitir que la gente se equivoque como parte del aprendizaje.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Ser más rápido ante situaciones que requieren urgencia.</a:t>
            </a: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smtClean="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a:solidFill>
                <a:schemeClr val="bg1"/>
              </a:solidFill>
              <a:latin typeface="Calibri"/>
              <a:ea typeface="ヒラギノ角ゴ Pro W3" pitchFamily="-107" charset="-128"/>
              <a:cs typeface="Calibri"/>
            </a:endParaRP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Respetar sus valores de control.</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Relacionar las sugerencias con su método preferido.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Presentar datos y conclusiones.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Esperar que “corrija” sus propuestas.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“ganar” nunca una discusión.</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dar respuestas rápidas.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Intentar no cometer ningún error.</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Hacer comentarios informados.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Escuchar con atención.</a:t>
            </a: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a:solidFill>
                <a:schemeClr val="bg1"/>
              </a:solidFill>
              <a:latin typeface="Calibri"/>
              <a:ea typeface="ヒラギノ角ゴ Pro W3" pitchFamily="-107" charset="-128"/>
              <a:cs typeface="Calibri"/>
            </a:endParaRPr>
          </a:p>
        </p:txBody>
      </p:sp>
      <p:sp>
        <p:nvSpPr>
          <p:cNvPr id="10"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toma de decisiones:</a:t>
            </a:r>
          </a:p>
        </p:txBody>
      </p:sp>
      <p:sp>
        <p:nvSpPr>
          <p:cNvPr id="12" name="CuadroTexto 11">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69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3"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INTEGRADOR</a:t>
            </a:r>
          </a:p>
          <a:p>
            <a:pPr algn="ctr">
              <a:defRPr/>
            </a:pPr>
            <a:r>
              <a:rPr lang="es-AR" sz="1600" dirty="0" smtClean="0">
                <a:solidFill>
                  <a:schemeClr val="bg1"/>
                </a:solidFill>
                <a:latin typeface="Calibri"/>
                <a:cs typeface="Calibri"/>
              </a:rPr>
              <a:t>Pondera la cantidad de información utilizada y la cantidad y variedad de conclusiones con respaldo de información</a:t>
            </a:r>
            <a:endParaRPr lang="es-AR" sz="1600" dirty="0">
              <a:solidFill>
                <a:schemeClr val="bg1"/>
              </a:solidFill>
              <a:latin typeface="Calibri"/>
              <a:cs typeface="Calibri"/>
            </a:endParaRPr>
          </a:p>
        </p:txBody>
      </p:sp>
      <p:sp>
        <p:nvSpPr>
          <p:cNvPr id="36" name="Google Shape;283;p36"/>
          <p:cNvSpPr txBox="1"/>
          <p:nvPr/>
        </p:nvSpPr>
        <p:spPr>
          <a:xfrm>
            <a:off x="4296398" y="2236256"/>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MI</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228294"/>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PARA LA CONTRAPARTE</a:t>
            </a:r>
            <a:endParaRPr sz="2000" dirty="0">
              <a:latin typeface="Calibri" panose="020F0502020204030204" pitchFamily="34" charset="0"/>
              <a:cs typeface="Calibri" panose="020F0502020204030204" pitchFamily="34" charset="0"/>
              <a:sym typeface="Calibri"/>
            </a:endParaRPr>
          </a:p>
        </p:txBody>
      </p:sp>
      <p:sp>
        <p:nvSpPr>
          <p:cNvPr id="19" name="31 Rectángulo"/>
          <p:cNvSpPr/>
          <p:nvPr/>
        </p:nvSpPr>
        <p:spPr>
          <a:xfrm>
            <a:off x="4296398" y="2680308"/>
            <a:ext cx="3718899"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No concentrarse en información y datos irrelevantes.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Dar lugar a los presentimientos propios y de los otros.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Aprender a escuchar las respuestas e ideas de los otros.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Permitir a los otros aplicar soluciones nuevas.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Evitar </a:t>
            </a:r>
            <a:r>
              <a:rPr lang="es-ES_tradnl" altLang="es-AR" sz="1600" dirty="0">
                <a:solidFill>
                  <a:schemeClr val="bg1"/>
                </a:solidFill>
                <a:ea typeface="ヒラギノ角ゴ Pro W3" pitchFamily="-107" charset="-128"/>
                <a:cs typeface="Calibri"/>
              </a:rPr>
              <a:t>el </a:t>
            </a:r>
            <a:r>
              <a:rPr lang="es-ES_tradnl" altLang="es-AR" sz="1600" dirty="0" err="1">
                <a:solidFill>
                  <a:schemeClr val="bg1"/>
                </a:solidFill>
                <a:ea typeface="ヒラギノ角ゴ Pro W3" pitchFamily="-107" charset="-128"/>
                <a:cs typeface="Calibri"/>
              </a:rPr>
              <a:t>multitasking</a:t>
            </a:r>
            <a:r>
              <a:rPr lang="es-ES_tradnl" altLang="es-AR" sz="1600" dirty="0">
                <a:solidFill>
                  <a:schemeClr val="bg1"/>
                </a:solidFill>
                <a:ea typeface="ヒラギノ角ゴ Pro W3" pitchFamily="-107" charset="-128"/>
                <a:cs typeface="Calibri"/>
              </a:rPr>
              <a:t>, </a:t>
            </a:r>
            <a:r>
              <a:rPr lang="es-ES_tradnl" altLang="es-AR" sz="1600" dirty="0" smtClean="0">
                <a:solidFill>
                  <a:schemeClr val="bg1"/>
                </a:solidFill>
                <a:latin typeface="Calibri"/>
                <a:ea typeface="ヒラギノ角ゴ Pro W3" pitchFamily="-107" charset="-128"/>
                <a:cs typeface="Calibri"/>
              </a:rPr>
              <a:t>para ser más eficiente en un tema a la vez.</a:t>
            </a: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smtClean="0">
              <a:solidFill>
                <a:schemeClr val="bg1"/>
              </a:solidFill>
              <a:latin typeface="Calibri"/>
              <a:ea typeface="ヒラギノ角ゴ Pro W3" pitchFamily="-107" charset="-128"/>
              <a:cs typeface="Calibri"/>
            </a:endParaRP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a:solidFill>
                <a:schemeClr val="bg1"/>
              </a:solidFill>
              <a:latin typeface="Calibri"/>
              <a:ea typeface="ヒラギノ角ゴ Pro W3" pitchFamily="-107" charset="-128"/>
              <a:cs typeface="Calibri"/>
            </a:endParaRPr>
          </a:p>
        </p:txBody>
      </p:sp>
      <p:sp>
        <p:nvSpPr>
          <p:cNvPr id="20" name="31 Rectángulo"/>
          <p:cNvSpPr/>
          <p:nvPr/>
        </p:nvSpPr>
        <p:spPr>
          <a:xfrm>
            <a:off x="8086736" y="2681470"/>
            <a:ext cx="3718899" cy="39622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Presentar los problemas.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Evitar ofrecer soluciones.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Tener una variedad de fuentes de datos.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Evitar mostrarse categórico.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Intentar cooperar.</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Comunicar los presentimientos.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Controlarse.</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Estar dispuesto a cambiar de tema.</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1600" dirty="0" smtClean="0">
                <a:solidFill>
                  <a:schemeClr val="bg1"/>
                </a:solidFill>
                <a:latin typeface="Calibri"/>
                <a:ea typeface="ヒラギノ角ゴ Pro W3" pitchFamily="-107" charset="-128"/>
                <a:cs typeface="Calibri"/>
              </a:rPr>
              <a:t>Mostrarse abierto.</a:t>
            </a:r>
          </a:p>
          <a:p>
            <a:pPr marL="285750" indent="-285750" algn="just">
              <a:lnSpc>
                <a:spcPct val="90000"/>
              </a:lnSpc>
              <a:spcBef>
                <a:spcPct val="50000"/>
              </a:spcBef>
              <a:buClr>
                <a:schemeClr val="bg1"/>
              </a:buClr>
              <a:buFont typeface="Wingdings" panose="05000000000000000000" pitchFamily="2" charset="2"/>
              <a:buChar char="§"/>
              <a:defRPr/>
            </a:pPr>
            <a:endParaRPr lang="es-ES_tradnl" altLang="es-AR" sz="1600" dirty="0">
              <a:solidFill>
                <a:schemeClr val="bg1"/>
              </a:solidFill>
              <a:latin typeface="Calibri"/>
              <a:ea typeface="ヒラギノ角ゴ Pro W3" pitchFamily="-107" charset="-128"/>
              <a:cs typeface="Calibri"/>
            </a:endParaRPr>
          </a:p>
        </p:txBody>
      </p:sp>
      <p:sp>
        <p:nvSpPr>
          <p:cNvPr id="10"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toma de decisiones:</a:t>
            </a:r>
          </a:p>
        </p:txBody>
      </p:sp>
      <p:sp>
        <p:nvSpPr>
          <p:cNvPr id="12" name="CuadroTexto 11">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40017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0" name="Text Box 13"/>
          <p:cNvSpPr txBox="1">
            <a:spLocks noChangeArrowheads="1"/>
          </p:cNvSpPr>
          <p:nvPr/>
        </p:nvSpPr>
        <p:spPr bwMode="auto">
          <a:xfrm>
            <a:off x="552278" y="136611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Tipo de decisiones:</a:t>
            </a:r>
          </a:p>
        </p:txBody>
      </p:sp>
      <p:sp>
        <p:nvSpPr>
          <p:cNvPr id="45" name="Rectángulo redondeado 44"/>
          <p:cNvSpPr/>
          <p:nvPr/>
        </p:nvSpPr>
        <p:spPr>
          <a:xfrm>
            <a:off x="8371490" y="2772812"/>
            <a:ext cx="3586012" cy="2252491"/>
          </a:xfrm>
          <a:prstGeom prst="roundRect">
            <a:avLst/>
          </a:prstGeom>
          <a:solidFill>
            <a:srgbClr val="00B1AC"/>
          </a:solidFill>
          <a:ln>
            <a:noFill/>
          </a:ln>
        </p:spPr>
        <p:txBody>
          <a:bodyPr wrap="square" tIns="144000" bIns="144000">
            <a:spAutoFit/>
          </a:bodyPr>
          <a:lstStyle/>
          <a:p>
            <a:pPr marL="342900" indent="-342900" algn="just">
              <a:lnSpc>
                <a:spcPct val="90000"/>
              </a:lnSpc>
              <a:buClr>
                <a:srgbClr val="0076B1"/>
              </a:buClr>
              <a:buFont typeface="Wingdings" panose="05000000000000000000" pitchFamily="2" charset="2"/>
              <a:buChar char="§"/>
            </a:pPr>
            <a:r>
              <a:rPr lang="es-AR" dirty="0">
                <a:solidFill>
                  <a:schemeClr val="bg1"/>
                </a:solidFill>
              </a:rPr>
              <a:t>Situaciones que ocurren con la suficiente </a:t>
            </a:r>
            <a:r>
              <a:rPr lang="es-AR" dirty="0" smtClean="0">
                <a:solidFill>
                  <a:schemeClr val="bg1"/>
                </a:solidFill>
              </a:rPr>
              <a:t>frecuencia, </a:t>
            </a:r>
            <a:r>
              <a:rPr lang="es-AR" dirty="0">
                <a:solidFill>
                  <a:schemeClr val="bg1"/>
                </a:solidFill>
              </a:rPr>
              <a:t>que justifican el desarrollo de </a:t>
            </a:r>
            <a:r>
              <a:rPr lang="es-AR" dirty="0" smtClean="0">
                <a:solidFill>
                  <a:schemeClr val="bg1"/>
                </a:solidFill>
              </a:rPr>
              <a:t>reglas y procedimientos </a:t>
            </a:r>
            <a:r>
              <a:rPr lang="es-AR" dirty="0">
                <a:solidFill>
                  <a:schemeClr val="bg1"/>
                </a:solidFill>
              </a:rPr>
              <a:t>para aplicar en el </a:t>
            </a:r>
            <a:r>
              <a:rPr lang="es-AR" dirty="0" smtClean="0">
                <a:solidFill>
                  <a:schemeClr val="bg1"/>
                </a:solidFill>
              </a:rPr>
              <a:t>futuro</a:t>
            </a:r>
          </a:p>
          <a:p>
            <a:pPr marL="342900" indent="-342900" algn="just">
              <a:lnSpc>
                <a:spcPct val="90000"/>
              </a:lnSpc>
              <a:buClr>
                <a:srgbClr val="0076B1"/>
              </a:buClr>
              <a:buFont typeface="Wingdings" panose="05000000000000000000" pitchFamily="2" charset="2"/>
              <a:buChar char="§"/>
            </a:pPr>
            <a:r>
              <a:rPr lang="es-AR" dirty="0">
                <a:solidFill>
                  <a:schemeClr val="bg1"/>
                </a:solidFill>
              </a:rPr>
              <a:t>Se decide en respuesta a problemas </a:t>
            </a:r>
            <a:r>
              <a:rPr lang="es-AR" dirty="0" smtClean="0">
                <a:solidFill>
                  <a:schemeClr val="bg1"/>
                </a:solidFill>
              </a:rPr>
              <a:t>recurrentes</a:t>
            </a:r>
            <a:endParaRPr lang="es-AR" dirty="0">
              <a:solidFill>
                <a:schemeClr val="bg1"/>
              </a:solidFill>
            </a:endParaRPr>
          </a:p>
        </p:txBody>
      </p:sp>
      <p:pic>
        <p:nvPicPr>
          <p:cNvPr id="3" name="Imagen 2"/>
          <p:cNvPicPr>
            <a:picLocks noChangeAspect="1"/>
          </p:cNvPicPr>
          <p:nvPr/>
        </p:nvPicPr>
        <p:blipFill>
          <a:blip r:embed="rId3"/>
          <a:stretch>
            <a:fillRect/>
          </a:stretch>
        </p:blipFill>
        <p:spPr>
          <a:xfrm>
            <a:off x="4478477" y="2177522"/>
            <a:ext cx="3552825" cy="3657600"/>
          </a:xfrm>
          <a:prstGeom prst="rect">
            <a:avLst/>
          </a:prstGeom>
        </p:spPr>
      </p:pic>
      <p:sp>
        <p:nvSpPr>
          <p:cNvPr id="16" name="Rectángulo redondeado 15"/>
          <p:cNvSpPr/>
          <p:nvPr/>
        </p:nvSpPr>
        <p:spPr>
          <a:xfrm>
            <a:off x="552277" y="2772812"/>
            <a:ext cx="3586012" cy="2528312"/>
          </a:xfrm>
          <a:prstGeom prst="roundRect">
            <a:avLst/>
          </a:prstGeom>
          <a:solidFill>
            <a:srgbClr val="92D050"/>
          </a:solidFill>
          <a:ln>
            <a:noFill/>
          </a:ln>
        </p:spPr>
        <p:txBody>
          <a:bodyPr wrap="square" tIns="144000" bIns="144000">
            <a:spAutoFit/>
          </a:bodyPr>
          <a:lstStyle/>
          <a:p>
            <a:pPr marL="342900" indent="-342900" algn="just">
              <a:lnSpc>
                <a:spcPct val="90000"/>
              </a:lnSpc>
              <a:buClr>
                <a:srgbClr val="0076B1"/>
              </a:buClr>
              <a:buFont typeface="Wingdings" panose="05000000000000000000" pitchFamily="2" charset="2"/>
              <a:buChar char="§"/>
            </a:pPr>
            <a:r>
              <a:rPr lang="es-AR" dirty="0">
                <a:solidFill>
                  <a:schemeClr val="bg1"/>
                </a:solidFill>
              </a:rPr>
              <a:t>Situaciones </a:t>
            </a:r>
            <a:r>
              <a:rPr lang="es-AR" dirty="0" smtClean="0">
                <a:solidFill>
                  <a:schemeClr val="bg1"/>
                </a:solidFill>
              </a:rPr>
              <a:t>imprevistas</a:t>
            </a:r>
          </a:p>
          <a:p>
            <a:pPr marL="342900" indent="-342900" algn="just">
              <a:lnSpc>
                <a:spcPct val="90000"/>
              </a:lnSpc>
              <a:buClr>
                <a:srgbClr val="0076B1"/>
              </a:buClr>
              <a:buFont typeface="Wingdings" panose="05000000000000000000" pitchFamily="2" charset="2"/>
              <a:buChar char="§"/>
            </a:pPr>
            <a:r>
              <a:rPr lang="es-AR" dirty="0" smtClean="0">
                <a:solidFill>
                  <a:schemeClr val="bg1"/>
                </a:solidFill>
              </a:rPr>
              <a:t>Surgen en </a:t>
            </a:r>
            <a:r>
              <a:rPr lang="es-AR" dirty="0">
                <a:solidFill>
                  <a:schemeClr val="bg1"/>
                </a:solidFill>
              </a:rPr>
              <a:t>respuesta a </a:t>
            </a:r>
            <a:r>
              <a:rPr lang="es-AR" dirty="0" smtClean="0">
                <a:solidFill>
                  <a:schemeClr val="bg1"/>
                </a:solidFill>
              </a:rPr>
              <a:t> </a:t>
            </a:r>
            <a:r>
              <a:rPr lang="es-AR" dirty="0">
                <a:solidFill>
                  <a:schemeClr val="bg1"/>
                </a:solidFill>
              </a:rPr>
              <a:t>problemas/conflictos pobremente definidos, muy desestructurados y que </a:t>
            </a:r>
            <a:r>
              <a:rPr lang="es-AR" dirty="0" smtClean="0">
                <a:solidFill>
                  <a:schemeClr val="bg1"/>
                </a:solidFill>
              </a:rPr>
              <a:t>impactan </a:t>
            </a:r>
            <a:r>
              <a:rPr lang="es-AR" dirty="0">
                <a:solidFill>
                  <a:schemeClr val="bg1"/>
                </a:solidFill>
              </a:rPr>
              <a:t>duramente en la </a:t>
            </a:r>
            <a:r>
              <a:rPr lang="es-AR" dirty="0" smtClean="0">
                <a:solidFill>
                  <a:schemeClr val="bg1"/>
                </a:solidFill>
              </a:rPr>
              <a:t>organización</a:t>
            </a:r>
          </a:p>
          <a:p>
            <a:pPr algn="just">
              <a:lnSpc>
                <a:spcPct val="90000"/>
              </a:lnSpc>
              <a:buClr>
                <a:srgbClr val="0076B1"/>
              </a:buClr>
            </a:pPr>
            <a:endParaRPr lang="es-AR" dirty="0">
              <a:solidFill>
                <a:schemeClr val="bg1"/>
              </a:solidFill>
            </a:endParaRPr>
          </a:p>
        </p:txBody>
      </p:sp>
      <p:sp>
        <p:nvSpPr>
          <p:cNvPr id="8" name="CuadroTexto 7">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10849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0" name="Text Box 13"/>
          <p:cNvSpPr txBox="1">
            <a:spLocks noChangeArrowheads="1"/>
          </p:cNvSpPr>
          <p:nvPr/>
        </p:nvSpPr>
        <p:spPr bwMode="auto">
          <a:xfrm>
            <a:off x="552278" y="136611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Contextos de las decisiones:</a:t>
            </a:r>
          </a:p>
        </p:txBody>
      </p:sp>
      <p:sp>
        <p:nvSpPr>
          <p:cNvPr id="45" name="Rectángulo redondeado 44"/>
          <p:cNvSpPr/>
          <p:nvPr/>
        </p:nvSpPr>
        <p:spPr>
          <a:xfrm>
            <a:off x="552278" y="2014765"/>
            <a:ext cx="3586012" cy="1057271"/>
          </a:xfrm>
          <a:prstGeom prst="roundRect">
            <a:avLst/>
          </a:prstGeom>
          <a:solidFill>
            <a:srgbClr val="00B1AC"/>
          </a:solidFill>
          <a:ln>
            <a:noFill/>
          </a:ln>
        </p:spPr>
        <p:txBody>
          <a:bodyPr wrap="square" tIns="144000" bIns="144000" anchor="ctr">
            <a:noAutofit/>
          </a:bodyPr>
          <a:lstStyle/>
          <a:p>
            <a:pPr algn="ctr">
              <a:lnSpc>
                <a:spcPct val="90000"/>
              </a:lnSpc>
              <a:buClr>
                <a:srgbClr val="0076B1"/>
              </a:buClr>
            </a:pPr>
            <a:endParaRPr lang="es-AR" sz="2400" b="1" dirty="0" smtClean="0">
              <a:solidFill>
                <a:schemeClr val="bg1"/>
              </a:solidFill>
            </a:endParaRPr>
          </a:p>
          <a:p>
            <a:pPr algn="ctr">
              <a:lnSpc>
                <a:spcPct val="90000"/>
              </a:lnSpc>
              <a:buClr>
                <a:srgbClr val="0076B1"/>
              </a:buClr>
            </a:pPr>
            <a:r>
              <a:rPr lang="es-AR" sz="2400" b="1" dirty="0" smtClean="0">
                <a:solidFill>
                  <a:schemeClr val="bg1"/>
                </a:solidFill>
              </a:rPr>
              <a:t>CERTEZA</a:t>
            </a:r>
          </a:p>
          <a:p>
            <a:pPr algn="ctr">
              <a:lnSpc>
                <a:spcPct val="90000"/>
              </a:lnSpc>
              <a:buClr>
                <a:srgbClr val="0076B1"/>
              </a:buClr>
            </a:pPr>
            <a:endParaRPr lang="es-AR" sz="2400" b="1" dirty="0">
              <a:solidFill>
                <a:schemeClr val="bg1"/>
              </a:solidFill>
            </a:endParaRPr>
          </a:p>
        </p:txBody>
      </p:sp>
      <p:sp>
        <p:nvSpPr>
          <p:cNvPr id="8" name="Rectángulo redondeado 7"/>
          <p:cNvSpPr/>
          <p:nvPr/>
        </p:nvSpPr>
        <p:spPr>
          <a:xfrm>
            <a:off x="552278" y="3227964"/>
            <a:ext cx="3586012" cy="1057271"/>
          </a:xfrm>
          <a:prstGeom prst="roundRect">
            <a:avLst/>
          </a:prstGeom>
          <a:solidFill>
            <a:srgbClr val="00B1AC"/>
          </a:solidFill>
          <a:ln>
            <a:noFill/>
          </a:ln>
        </p:spPr>
        <p:txBody>
          <a:bodyPr wrap="square" tIns="144000" bIns="144000" anchor="ctr">
            <a:noAutofit/>
          </a:bodyPr>
          <a:lstStyle/>
          <a:p>
            <a:pPr algn="ctr">
              <a:lnSpc>
                <a:spcPct val="90000"/>
              </a:lnSpc>
              <a:buClr>
                <a:srgbClr val="0076B1"/>
              </a:buClr>
            </a:pPr>
            <a:endParaRPr lang="es-AR" sz="2400" b="1" dirty="0" smtClean="0">
              <a:solidFill>
                <a:schemeClr val="bg1"/>
              </a:solidFill>
            </a:endParaRPr>
          </a:p>
          <a:p>
            <a:pPr algn="ctr">
              <a:lnSpc>
                <a:spcPct val="90000"/>
              </a:lnSpc>
              <a:buClr>
                <a:srgbClr val="0076B1"/>
              </a:buClr>
            </a:pPr>
            <a:r>
              <a:rPr lang="es-AR" sz="2400" b="1" dirty="0" smtClean="0">
                <a:solidFill>
                  <a:schemeClr val="bg1"/>
                </a:solidFill>
              </a:rPr>
              <a:t>RIESGO</a:t>
            </a:r>
            <a:endParaRPr lang="es-AR" sz="2400" b="1" dirty="0">
              <a:solidFill>
                <a:schemeClr val="bg1"/>
              </a:solidFill>
            </a:endParaRPr>
          </a:p>
          <a:p>
            <a:pPr algn="ctr">
              <a:lnSpc>
                <a:spcPct val="90000"/>
              </a:lnSpc>
              <a:buClr>
                <a:srgbClr val="0076B1"/>
              </a:buClr>
            </a:pPr>
            <a:endParaRPr lang="es-AR" sz="2400" b="1" dirty="0">
              <a:solidFill>
                <a:schemeClr val="bg1"/>
              </a:solidFill>
            </a:endParaRPr>
          </a:p>
        </p:txBody>
      </p:sp>
      <p:sp>
        <p:nvSpPr>
          <p:cNvPr id="9" name="Rectángulo redondeado 8"/>
          <p:cNvSpPr/>
          <p:nvPr/>
        </p:nvSpPr>
        <p:spPr>
          <a:xfrm>
            <a:off x="552278" y="4413187"/>
            <a:ext cx="3586012" cy="1057271"/>
          </a:xfrm>
          <a:prstGeom prst="roundRect">
            <a:avLst/>
          </a:prstGeom>
          <a:solidFill>
            <a:srgbClr val="00B1AC"/>
          </a:solidFill>
          <a:ln>
            <a:noFill/>
          </a:ln>
        </p:spPr>
        <p:txBody>
          <a:bodyPr wrap="square" tIns="144000" bIns="144000" anchor="ctr">
            <a:noAutofit/>
          </a:bodyPr>
          <a:lstStyle/>
          <a:p>
            <a:pPr algn="ctr">
              <a:lnSpc>
                <a:spcPct val="90000"/>
              </a:lnSpc>
              <a:buClr>
                <a:srgbClr val="0076B1"/>
              </a:buClr>
            </a:pPr>
            <a:endParaRPr lang="es-AR" sz="2400" b="1" dirty="0" smtClean="0">
              <a:solidFill>
                <a:schemeClr val="bg1"/>
              </a:solidFill>
            </a:endParaRPr>
          </a:p>
          <a:p>
            <a:pPr algn="ctr">
              <a:lnSpc>
                <a:spcPct val="90000"/>
              </a:lnSpc>
              <a:buClr>
                <a:srgbClr val="0076B1"/>
              </a:buClr>
            </a:pPr>
            <a:r>
              <a:rPr lang="es-AR" sz="2400" b="1" dirty="0" smtClean="0">
                <a:solidFill>
                  <a:schemeClr val="bg1"/>
                </a:solidFill>
              </a:rPr>
              <a:t>INCERTIDUMBRE</a:t>
            </a:r>
            <a:endParaRPr lang="es-AR" sz="2400" b="1" dirty="0">
              <a:solidFill>
                <a:schemeClr val="bg1"/>
              </a:solidFill>
            </a:endParaRPr>
          </a:p>
          <a:p>
            <a:pPr algn="ctr">
              <a:lnSpc>
                <a:spcPct val="90000"/>
              </a:lnSpc>
              <a:buClr>
                <a:srgbClr val="0076B1"/>
              </a:buClr>
            </a:pPr>
            <a:endParaRPr lang="es-AR" sz="2400" b="1" dirty="0">
              <a:solidFill>
                <a:schemeClr val="bg1"/>
              </a:solidFill>
            </a:endParaRPr>
          </a:p>
        </p:txBody>
      </p:sp>
      <p:sp>
        <p:nvSpPr>
          <p:cNvPr id="10" name="Rectángulo redondeado 9"/>
          <p:cNvSpPr/>
          <p:nvPr/>
        </p:nvSpPr>
        <p:spPr>
          <a:xfrm>
            <a:off x="552278" y="5655890"/>
            <a:ext cx="3586012" cy="1057271"/>
          </a:xfrm>
          <a:prstGeom prst="roundRect">
            <a:avLst/>
          </a:prstGeom>
          <a:solidFill>
            <a:srgbClr val="00B1AC"/>
          </a:solidFill>
          <a:ln>
            <a:noFill/>
          </a:ln>
        </p:spPr>
        <p:txBody>
          <a:bodyPr wrap="square" tIns="144000" bIns="144000" anchor="ctr">
            <a:noAutofit/>
          </a:bodyPr>
          <a:lstStyle/>
          <a:p>
            <a:pPr algn="ctr">
              <a:lnSpc>
                <a:spcPct val="90000"/>
              </a:lnSpc>
              <a:buClr>
                <a:srgbClr val="0076B1"/>
              </a:buClr>
            </a:pPr>
            <a:endParaRPr lang="es-AR" sz="2400" b="1" dirty="0" smtClean="0">
              <a:solidFill>
                <a:schemeClr val="bg1"/>
              </a:solidFill>
            </a:endParaRPr>
          </a:p>
          <a:p>
            <a:pPr algn="ctr">
              <a:lnSpc>
                <a:spcPct val="90000"/>
              </a:lnSpc>
              <a:buClr>
                <a:srgbClr val="0076B1"/>
              </a:buClr>
            </a:pPr>
            <a:r>
              <a:rPr lang="es-AR" sz="2400" b="1" dirty="0" smtClean="0">
                <a:solidFill>
                  <a:schemeClr val="bg1"/>
                </a:solidFill>
              </a:rPr>
              <a:t>AMBIGÜEDAD</a:t>
            </a:r>
            <a:endParaRPr lang="es-AR" sz="2400" b="1" dirty="0">
              <a:solidFill>
                <a:schemeClr val="bg1"/>
              </a:solidFill>
            </a:endParaRPr>
          </a:p>
          <a:p>
            <a:pPr algn="ctr">
              <a:lnSpc>
                <a:spcPct val="90000"/>
              </a:lnSpc>
              <a:buClr>
                <a:srgbClr val="0076B1"/>
              </a:buClr>
            </a:pPr>
            <a:endParaRPr lang="es-AR" sz="2400" b="1" dirty="0">
              <a:solidFill>
                <a:schemeClr val="bg1"/>
              </a:solidFill>
            </a:endParaRPr>
          </a:p>
        </p:txBody>
      </p:sp>
      <p:grpSp>
        <p:nvGrpSpPr>
          <p:cNvPr id="11" name="Grupo 10"/>
          <p:cNvGrpSpPr/>
          <p:nvPr/>
        </p:nvGrpSpPr>
        <p:grpSpPr>
          <a:xfrm>
            <a:off x="4217121" y="1990064"/>
            <a:ext cx="7859266" cy="1106673"/>
            <a:chOff x="1214599" y="0"/>
            <a:chExt cx="2919203" cy="1586947"/>
          </a:xfrm>
        </p:grpSpPr>
        <p:sp>
          <p:nvSpPr>
            <p:cNvPr id="12" name="Rectángulo redondeado 11"/>
            <p:cNvSpPr/>
            <p:nvPr/>
          </p:nvSpPr>
          <p:spPr>
            <a:xfrm>
              <a:off x="1214599" y="0"/>
              <a:ext cx="2919203" cy="1586947"/>
            </a:xfrm>
            <a:prstGeom prst="roundRect">
              <a:avLst>
                <a:gd name="adj" fmla="val 16670"/>
              </a:avLst>
            </a:prstGeom>
            <a:noFill/>
            <a:ln w="57150">
              <a:solidFill>
                <a:srgbClr val="00B1AC"/>
              </a:solidFill>
            </a:ln>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14" name="Rectángulo 13"/>
            <p:cNvSpPr/>
            <p:nvPr/>
          </p:nvSpPr>
          <p:spPr>
            <a:xfrm>
              <a:off x="1292081" y="77482"/>
              <a:ext cx="2764239"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kern="1200" dirty="0" smtClean="0">
                  <a:solidFill>
                    <a:srgbClr val="01548A"/>
                  </a:solidFill>
                  <a:latin typeface="Calibri" panose="020F0502020204030204" pitchFamily="34" charset="0"/>
                  <a:cs typeface="Calibri" panose="020F0502020204030204" pitchFamily="34" charset="0"/>
                </a:rPr>
                <a:t>La información que necesita el que decide esta completamente disponible.</a:t>
              </a:r>
              <a:endParaRPr lang="es-AR" sz="1200" b="1" kern="1200" dirty="0">
                <a:solidFill>
                  <a:srgbClr val="01548A"/>
                </a:solidFill>
                <a:latin typeface="Calibri" panose="020F0502020204030204" pitchFamily="34" charset="0"/>
                <a:cs typeface="Calibri" panose="020F0502020204030204" pitchFamily="34" charset="0"/>
              </a:endParaRPr>
            </a:p>
          </p:txBody>
        </p:sp>
      </p:grpSp>
      <p:grpSp>
        <p:nvGrpSpPr>
          <p:cNvPr id="17" name="Grupo 16"/>
          <p:cNvGrpSpPr/>
          <p:nvPr/>
        </p:nvGrpSpPr>
        <p:grpSpPr>
          <a:xfrm>
            <a:off x="4217121" y="5598410"/>
            <a:ext cx="7859266" cy="1172231"/>
            <a:chOff x="1214599" y="0"/>
            <a:chExt cx="2919203" cy="1586947"/>
          </a:xfrm>
        </p:grpSpPr>
        <p:sp>
          <p:nvSpPr>
            <p:cNvPr id="18" name="Rectángulo redondeado 17"/>
            <p:cNvSpPr/>
            <p:nvPr/>
          </p:nvSpPr>
          <p:spPr>
            <a:xfrm>
              <a:off x="1214599" y="0"/>
              <a:ext cx="2919203" cy="1586947"/>
            </a:xfrm>
            <a:prstGeom prst="roundRect">
              <a:avLst>
                <a:gd name="adj" fmla="val 16670"/>
              </a:avLst>
            </a:prstGeom>
            <a:noFill/>
            <a:ln w="57150">
              <a:solidFill>
                <a:srgbClr val="00B1AC"/>
              </a:solidFill>
            </a:ln>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19" name="Rectángulo 18"/>
            <p:cNvSpPr/>
            <p:nvPr/>
          </p:nvSpPr>
          <p:spPr>
            <a:xfrm>
              <a:off x="1292081" y="77482"/>
              <a:ext cx="2764239"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dirty="0" smtClean="0">
                  <a:solidFill>
                    <a:srgbClr val="01548A"/>
                  </a:solidFill>
                  <a:latin typeface="Calibri" panose="020F0502020204030204" pitchFamily="34" charset="0"/>
                  <a:cs typeface="Calibri" panose="020F0502020204030204" pitchFamily="34" charset="0"/>
                </a:rPr>
                <a:t>Los objetivos o problemas a resolver no están claros</a:t>
              </a:r>
            </a:p>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dirty="0" smtClean="0">
                  <a:solidFill>
                    <a:srgbClr val="01548A"/>
                  </a:solidFill>
                  <a:latin typeface="Calibri" panose="020F0502020204030204" pitchFamily="34" charset="0"/>
                  <a:cs typeface="Calibri" panose="020F0502020204030204" pitchFamily="34" charset="0"/>
                </a:rPr>
                <a:t>La información sobre las posibles consecuencias no esta disponible</a:t>
              </a:r>
            </a:p>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kern="1200" dirty="0" smtClean="0">
                  <a:solidFill>
                    <a:srgbClr val="01548A"/>
                  </a:solidFill>
                  <a:latin typeface="Calibri" panose="020F0502020204030204" pitchFamily="34" charset="0"/>
                  <a:cs typeface="Calibri" panose="020F0502020204030204" pitchFamily="34" charset="0"/>
                </a:rPr>
                <a:t>Es difícil delinear alternativas</a:t>
              </a:r>
              <a:endParaRPr lang="es-AR" sz="1200" b="1" kern="1200" dirty="0">
                <a:solidFill>
                  <a:srgbClr val="01548A"/>
                </a:solidFill>
                <a:latin typeface="Calibri" panose="020F0502020204030204" pitchFamily="34" charset="0"/>
                <a:cs typeface="Calibri" panose="020F0502020204030204" pitchFamily="34" charset="0"/>
              </a:endParaRPr>
            </a:p>
          </p:txBody>
        </p:sp>
      </p:grpSp>
      <p:grpSp>
        <p:nvGrpSpPr>
          <p:cNvPr id="20" name="Grupo 19"/>
          <p:cNvGrpSpPr/>
          <p:nvPr/>
        </p:nvGrpSpPr>
        <p:grpSpPr>
          <a:xfrm>
            <a:off x="4217121" y="4406704"/>
            <a:ext cx="7859266" cy="1070236"/>
            <a:chOff x="1214599" y="0"/>
            <a:chExt cx="2919203" cy="1586947"/>
          </a:xfrm>
        </p:grpSpPr>
        <p:sp>
          <p:nvSpPr>
            <p:cNvPr id="21" name="Rectángulo redondeado 20"/>
            <p:cNvSpPr/>
            <p:nvPr/>
          </p:nvSpPr>
          <p:spPr>
            <a:xfrm>
              <a:off x="1214599" y="0"/>
              <a:ext cx="2919203" cy="1586947"/>
            </a:xfrm>
            <a:prstGeom prst="roundRect">
              <a:avLst>
                <a:gd name="adj" fmla="val 16670"/>
              </a:avLst>
            </a:prstGeom>
            <a:noFill/>
            <a:ln w="57150">
              <a:solidFill>
                <a:srgbClr val="00B1AC"/>
              </a:solidFill>
            </a:ln>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22" name="Rectángulo 21"/>
            <p:cNvSpPr/>
            <p:nvPr/>
          </p:nvSpPr>
          <p:spPr>
            <a:xfrm>
              <a:off x="1292081" y="77482"/>
              <a:ext cx="2764239"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kern="1200" dirty="0" smtClean="0">
                  <a:solidFill>
                    <a:srgbClr val="01548A"/>
                  </a:solidFill>
                  <a:latin typeface="Calibri" panose="020F0502020204030204" pitchFamily="34" charset="0"/>
                  <a:cs typeface="Calibri" panose="020F0502020204030204" pitchFamily="34" charset="0"/>
                </a:rPr>
                <a:t>Los gerentes saben que objetivos les gustaría alcanzar.</a:t>
              </a:r>
            </a:p>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dirty="0" smtClean="0">
                  <a:solidFill>
                    <a:srgbClr val="01548A"/>
                  </a:solidFill>
                  <a:latin typeface="Calibri" panose="020F0502020204030204" pitchFamily="34" charset="0"/>
                  <a:cs typeface="Calibri" panose="020F0502020204030204" pitchFamily="34" charset="0"/>
                </a:rPr>
                <a:t>La información sobre las alternativas y eventos futuros es incompleta.</a:t>
              </a:r>
            </a:p>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kern="1200" dirty="0" smtClean="0">
                  <a:solidFill>
                    <a:srgbClr val="01548A"/>
                  </a:solidFill>
                  <a:latin typeface="Calibri" panose="020F0502020204030204" pitchFamily="34" charset="0"/>
                  <a:cs typeface="Calibri" panose="020F0502020204030204" pitchFamily="34" charset="0"/>
                </a:rPr>
                <a:t>Hay necesidad de construir enfoques creativos, para crear alternativas posibles.</a:t>
              </a:r>
              <a:endParaRPr lang="es-AR" sz="1200" b="1" kern="1200" dirty="0">
                <a:solidFill>
                  <a:srgbClr val="01548A"/>
                </a:solidFill>
                <a:latin typeface="Calibri" panose="020F0502020204030204" pitchFamily="34" charset="0"/>
                <a:cs typeface="Calibri" panose="020F0502020204030204" pitchFamily="34" charset="0"/>
              </a:endParaRPr>
            </a:p>
          </p:txBody>
        </p:sp>
      </p:grpSp>
      <p:grpSp>
        <p:nvGrpSpPr>
          <p:cNvPr id="23" name="Grupo 22"/>
          <p:cNvGrpSpPr/>
          <p:nvPr/>
        </p:nvGrpSpPr>
        <p:grpSpPr>
          <a:xfrm>
            <a:off x="4217121" y="3212321"/>
            <a:ext cx="7859266" cy="1088556"/>
            <a:chOff x="1214599" y="0"/>
            <a:chExt cx="2919203" cy="1586947"/>
          </a:xfrm>
        </p:grpSpPr>
        <p:sp>
          <p:nvSpPr>
            <p:cNvPr id="24" name="Rectángulo redondeado 23"/>
            <p:cNvSpPr/>
            <p:nvPr/>
          </p:nvSpPr>
          <p:spPr>
            <a:xfrm>
              <a:off x="1214599" y="0"/>
              <a:ext cx="2919203" cy="1586947"/>
            </a:xfrm>
            <a:prstGeom prst="roundRect">
              <a:avLst>
                <a:gd name="adj" fmla="val 16670"/>
              </a:avLst>
            </a:prstGeom>
            <a:noFill/>
            <a:ln w="57150">
              <a:solidFill>
                <a:srgbClr val="00B1AC"/>
              </a:solidFill>
            </a:ln>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25" name="Rectángulo 24"/>
            <p:cNvSpPr/>
            <p:nvPr/>
          </p:nvSpPr>
          <p:spPr>
            <a:xfrm>
              <a:off x="1292081" y="77482"/>
              <a:ext cx="2764239" cy="14319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kern="1200" dirty="0" smtClean="0">
                  <a:solidFill>
                    <a:srgbClr val="01548A"/>
                  </a:solidFill>
                  <a:latin typeface="Calibri" panose="020F0502020204030204" pitchFamily="34" charset="0"/>
                  <a:cs typeface="Calibri" panose="020F0502020204030204" pitchFamily="34" charset="0"/>
                </a:rPr>
                <a:t>La decisión tiene objetivos muy claros.</a:t>
              </a:r>
            </a:p>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dirty="0" smtClean="0">
                  <a:solidFill>
                    <a:srgbClr val="01548A"/>
                  </a:solidFill>
                  <a:latin typeface="Calibri" panose="020F0502020204030204" pitchFamily="34" charset="0"/>
                  <a:cs typeface="Calibri" panose="020F0502020204030204" pitchFamily="34" charset="0"/>
                </a:rPr>
                <a:t>Hay buena información disponible.</a:t>
              </a:r>
            </a:p>
            <a:p>
              <a:pPr marL="342900" lvl="0" indent="-342900" defTabSz="711200">
                <a:lnSpc>
                  <a:spcPts val="2600"/>
                </a:lnSpc>
                <a:spcBef>
                  <a:spcPct val="0"/>
                </a:spcBef>
                <a:spcAft>
                  <a:spcPts val="0"/>
                </a:spcAft>
                <a:buClr>
                  <a:srgbClr val="01548A"/>
                </a:buClr>
                <a:buFont typeface="Wingdings" panose="05000000000000000000" pitchFamily="2" charset="2"/>
                <a:buChar char="§"/>
              </a:pPr>
              <a:r>
                <a:rPr lang="es-AR" sz="1600" b="1" kern="1200" dirty="0" smtClean="0">
                  <a:solidFill>
                    <a:srgbClr val="01548A"/>
                  </a:solidFill>
                  <a:latin typeface="Calibri" panose="020F0502020204030204" pitchFamily="34" charset="0"/>
                  <a:cs typeface="Calibri" panose="020F0502020204030204" pitchFamily="34" charset="0"/>
                </a:rPr>
                <a:t>El resultado de las distintas alternativas están sujetos a cierta aleatoriedad futura</a:t>
              </a:r>
              <a:endParaRPr lang="es-AR" sz="1200" b="1" kern="1200" dirty="0">
                <a:solidFill>
                  <a:srgbClr val="01548A"/>
                </a:solidFill>
                <a:latin typeface="Calibri" panose="020F0502020204030204" pitchFamily="34" charset="0"/>
                <a:cs typeface="Calibri" panose="020F0502020204030204" pitchFamily="34" charset="0"/>
              </a:endParaRPr>
            </a:p>
          </p:txBody>
        </p:sp>
      </p:grpSp>
      <p:sp>
        <p:nvSpPr>
          <p:cNvPr id="26" name="CuadroTexto 25">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147570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0" name="Text Box 13"/>
          <p:cNvSpPr txBox="1">
            <a:spLocks noChangeArrowheads="1"/>
          </p:cNvSpPr>
          <p:nvPr/>
        </p:nvSpPr>
        <p:spPr bwMode="auto">
          <a:xfrm>
            <a:off x="552278" y="136611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Tres modelos de toma de decisiones:</a:t>
            </a:r>
          </a:p>
        </p:txBody>
      </p:sp>
      <p:sp>
        <p:nvSpPr>
          <p:cNvPr id="33" name="Rectángulo redondeado 32"/>
          <p:cNvSpPr/>
          <p:nvPr/>
        </p:nvSpPr>
        <p:spPr>
          <a:xfrm>
            <a:off x="1204959" y="2858932"/>
            <a:ext cx="2916238" cy="2039769"/>
          </a:xfrm>
          <a:prstGeom prst="roundRect">
            <a:avLst/>
          </a:prstGeom>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s-AR" sz="2400" b="1" dirty="0">
              <a:solidFill>
                <a:srgbClr val="333399"/>
              </a:solidFill>
            </a:endParaRPr>
          </a:p>
          <a:p>
            <a:pPr algn="ctr">
              <a:defRPr/>
            </a:pPr>
            <a:endParaRPr lang="es-AR" sz="2400" b="1" dirty="0">
              <a:solidFill>
                <a:srgbClr val="333399"/>
              </a:solidFill>
            </a:endParaRPr>
          </a:p>
          <a:p>
            <a:pPr algn="ctr">
              <a:defRPr/>
            </a:pPr>
            <a:r>
              <a:rPr lang="es-AR" sz="2400" b="1" dirty="0" smtClean="0">
                <a:solidFill>
                  <a:srgbClr val="333399"/>
                </a:solidFill>
              </a:rPr>
              <a:t>CLÁSICO</a:t>
            </a:r>
            <a:endParaRPr lang="es-AR" sz="2400" b="1" dirty="0">
              <a:solidFill>
                <a:srgbClr val="333399"/>
              </a:solidFill>
            </a:endParaRPr>
          </a:p>
          <a:p>
            <a:pPr algn="ctr">
              <a:defRPr/>
            </a:pPr>
            <a:endParaRPr lang="es-AR" sz="2400" b="1" dirty="0">
              <a:solidFill>
                <a:srgbClr val="333399"/>
              </a:solidFill>
            </a:endParaRPr>
          </a:p>
        </p:txBody>
      </p:sp>
      <p:sp>
        <p:nvSpPr>
          <p:cNvPr id="34" name="Rectángulo redondeado 33"/>
          <p:cNvSpPr/>
          <p:nvPr/>
        </p:nvSpPr>
        <p:spPr>
          <a:xfrm>
            <a:off x="4926736" y="2856314"/>
            <a:ext cx="2952750" cy="2046762"/>
          </a:xfrm>
          <a:prstGeom prst="roundRect">
            <a:avLst/>
          </a:prstGeom>
          <a:solidFill>
            <a:srgbClr val="FFD5D6"/>
          </a:solidFill>
          <a:ln>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s-AR" sz="2400" b="1" dirty="0">
              <a:solidFill>
                <a:srgbClr val="FF5B5B"/>
              </a:solidFill>
            </a:endParaRPr>
          </a:p>
          <a:p>
            <a:pPr algn="ctr">
              <a:defRPr/>
            </a:pPr>
            <a:endParaRPr lang="es-AR" sz="2400" b="1" dirty="0">
              <a:solidFill>
                <a:srgbClr val="FF5B5B"/>
              </a:solidFill>
            </a:endParaRPr>
          </a:p>
          <a:p>
            <a:pPr algn="ctr">
              <a:defRPr/>
            </a:pPr>
            <a:r>
              <a:rPr lang="es-AR" sz="2400" b="1" dirty="0" smtClean="0">
                <a:solidFill>
                  <a:srgbClr val="FF5B5B"/>
                </a:solidFill>
              </a:rPr>
              <a:t>ADMINISTRATIVO</a:t>
            </a:r>
            <a:endParaRPr lang="es-AR" sz="2400" b="1" dirty="0">
              <a:solidFill>
                <a:srgbClr val="FF5B5B"/>
              </a:solidFill>
            </a:endParaRPr>
          </a:p>
          <a:p>
            <a:pPr algn="ctr">
              <a:defRPr/>
            </a:pPr>
            <a:endParaRPr lang="es-AR" sz="2400" b="1" dirty="0">
              <a:solidFill>
                <a:srgbClr val="FF5B5B"/>
              </a:solidFill>
            </a:endParaRPr>
          </a:p>
          <a:p>
            <a:pPr algn="ctr">
              <a:defRPr/>
            </a:pPr>
            <a:endParaRPr lang="es-AR" altLang="es-AR" sz="2400" dirty="0">
              <a:solidFill>
                <a:srgbClr val="FF5B5B"/>
              </a:solidFill>
            </a:endParaRPr>
          </a:p>
          <a:p>
            <a:pPr algn="ctr">
              <a:defRPr/>
            </a:pPr>
            <a:endParaRPr lang="es-ES" altLang="es-AR" sz="2400" b="1" dirty="0">
              <a:solidFill>
                <a:srgbClr val="FF5B5B"/>
              </a:solidFill>
            </a:endParaRPr>
          </a:p>
          <a:p>
            <a:pPr algn="ctr">
              <a:defRPr/>
            </a:pPr>
            <a:endParaRPr lang="es-AR" sz="2400" b="1" dirty="0">
              <a:solidFill>
                <a:srgbClr val="FF5B5B"/>
              </a:solidFill>
            </a:endParaRPr>
          </a:p>
        </p:txBody>
      </p:sp>
      <p:sp>
        <p:nvSpPr>
          <p:cNvPr id="35" name="Rectángulo redondeado 34"/>
          <p:cNvSpPr/>
          <p:nvPr/>
        </p:nvSpPr>
        <p:spPr>
          <a:xfrm>
            <a:off x="8685026" y="2856313"/>
            <a:ext cx="2843212" cy="2039769"/>
          </a:xfrm>
          <a:prstGeom prst="roundRect">
            <a:avLst/>
          </a:prstGeom>
          <a:solidFill>
            <a:srgbClr val="C1FFC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s-AR" sz="2400" b="1" dirty="0">
              <a:solidFill>
                <a:srgbClr val="00B050"/>
              </a:solidFill>
            </a:endParaRPr>
          </a:p>
          <a:p>
            <a:pPr algn="ctr">
              <a:defRPr/>
            </a:pPr>
            <a:endParaRPr lang="es-AR" sz="2400" b="1" dirty="0">
              <a:solidFill>
                <a:srgbClr val="00B050"/>
              </a:solidFill>
            </a:endParaRPr>
          </a:p>
          <a:p>
            <a:pPr algn="ctr">
              <a:defRPr/>
            </a:pPr>
            <a:r>
              <a:rPr lang="es-AR" altLang="es-AR" sz="2400" b="1" dirty="0" smtClean="0">
                <a:solidFill>
                  <a:srgbClr val="00B050"/>
                </a:solidFill>
              </a:rPr>
              <a:t>POLÍTICO</a:t>
            </a:r>
            <a:endParaRPr lang="es-AR" altLang="es-AR" sz="2400" b="1" dirty="0">
              <a:solidFill>
                <a:srgbClr val="00B050"/>
              </a:solidFill>
            </a:endParaRPr>
          </a:p>
          <a:p>
            <a:pPr algn="ctr">
              <a:defRPr/>
            </a:pPr>
            <a:endParaRPr lang="es-AR" altLang="es-AR" sz="2400" b="1" dirty="0">
              <a:solidFill>
                <a:srgbClr val="00B050"/>
              </a:solidFill>
            </a:endParaRPr>
          </a:p>
        </p:txBody>
      </p:sp>
      <p:sp>
        <p:nvSpPr>
          <p:cNvPr id="8" name="CuadroTexto 7">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7463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3" name="7 Rectángulo"/>
          <p:cNvSpPr/>
          <p:nvPr/>
        </p:nvSpPr>
        <p:spPr>
          <a:xfrm>
            <a:off x="105622" y="2578701"/>
            <a:ext cx="2669110" cy="8699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smtClean="0">
                <a:solidFill>
                  <a:schemeClr val="bg1"/>
                </a:solidFill>
                <a:latin typeface="Calibri"/>
                <a:cs typeface="Calibri"/>
              </a:rPr>
              <a:t>Objetivo y problema</a:t>
            </a:r>
            <a:endParaRPr lang="es-AR" sz="2000" b="1" dirty="0">
              <a:solidFill>
                <a:schemeClr val="bg1"/>
              </a:solidFill>
              <a:latin typeface="Calibri"/>
              <a:cs typeface="Calibri"/>
            </a:endParaRPr>
          </a:p>
        </p:txBody>
      </p:sp>
      <p:sp>
        <p:nvSpPr>
          <p:cNvPr id="25" name="29 Rectángulo"/>
          <p:cNvSpPr/>
          <p:nvPr/>
        </p:nvSpPr>
        <p:spPr>
          <a:xfrm>
            <a:off x="2893321" y="2578701"/>
            <a:ext cx="2871270" cy="8699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cs typeface="Calibri"/>
              </a:rPr>
              <a:t>Claro y visible</a:t>
            </a:r>
            <a:endParaRPr lang="es-ES_tradnl" sz="1800" dirty="0">
              <a:solidFill>
                <a:schemeClr val="bg1"/>
              </a:solidFill>
              <a:latin typeface="Calibri"/>
              <a:cs typeface="Calibri"/>
            </a:endParaRPr>
          </a:p>
        </p:txBody>
      </p:sp>
      <p:sp>
        <p:nvSpPr>
          <p:cNvPr id="26" name="30 Rectángulo"/>
          <p:cNvSpPr/>
          <p:nvPr/>
        </p:nvSpPr>
        <p:spPr>
          <a:xfrm>
            <a:off x="105622" y="3596663"/>
            <a:ext cx="2669110" cy="8699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smtClean="0">
                <a:solidFill>
                  <a:schemeClr val="bg1"/>
                </a:solidFill>
                <a:latin typeface="Calibri"/>
                <a:cs typeface="Calibri"/>
              </a:rPr>
              <a:t>Entorno</a:t>
            </a:r>
            <a:endParaRPr lang="es-AR" sz="2000" b="1" dirty="0">
              <a:solidFill>
                <a:schemeClr val="bg1"/>
              </a:solidFill>
              <a:latin typeface="Calibri"/>
              <a:cs typeface="Calibri"/>
            </a:endParaRPr>
          </a:p>
        </p:txBody>
      </p:sp>
      <p:sp>
        <p:nvSpPr>
          <p:cNvPr id="27" name="31 Rectángulo"/>
          <p:cNvSpPr/>
          <p:nvPr/>
        </p:nvSpPr>
        <p:spPr>
          <a:xfrm>
            <a:off x="2893321" y="3596663"/>
            <a:ext cx="2871270" cy="8699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altLang="es-AR" sz="1800" dirty="0" smtClean="0">
                <a:solidFill>
                  <a:schemeClr val="bg1"/>
                </a:solidFill>
                <a:latin typeface="Calibri"/>
                <a:ea typeface="ヒラギノ角ゴ Pro W3" pitchFamily="-107" charset="-128"/>
                <a:cs typeface="Calibri"/>
              </a:rPr>
              <a:t>Certeza</a:t>
            </a:r>
            <a:endParaRPr lang="es-ES_tradnl" altLang="es-AR" sz="1800" dirty="0">
              <a:solidFill>
                <a:schemeClr val="bg1"/>
              </a:solidFill>
              <a:latin typeface="Calibri"/>
              <a:ea typeface="ヒラギノ角ゴ Pro W3" pitchFamily="-107" charset="-128"/>
              <a:cs typeface="Calibri"/>
            </a:endParaRPr>
          </a:p>
        </p:txBody>
      </p:sp>
      <p:sp>
        <p:nvSpPr>
          <p:cNvPr id="28" name="32 Rectángulo"/>
          <p:cNvSpPr/>
          <p:nvPr/>
        </p:nvSpPr>
        <p:spPr>
          <a:xfrm>
            <a:off x="105622" y="4653785"/>
            <a:ext cx="2669110" cy="8699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smtClean="0">
                <a:solidFill>
                  <a:schemeClr val="bg1"/>
                </a:solidFill>
                <a:latin typeface="Calibri"/>
                <a:cs typeface="Calibri"/>
              </a:rPr>
              <a:t>Información sobre alternativas y consecuencias</a:t>
            </a:r>
            <a:endParaRPr lang="es-AR" sz="2000" b="1" dirty="0">
              <a:solidFill>
                <a:schemeClr val="bg1"/>
              </a:solidFill>
              <a:latin typeface="Calibri"/>
              <a:cs typeface="Calibri"/>
            </a:endParaRPr>
          </a:p>
        </p:txBody>
      </p:sp>
      <p:sp>
        <p:nvSpPr>
          <p:cNvPr id="29" name="33 Rectángulo"/>
          <p:cNvSpPr/>
          <p:nvPr/>
        </p:nvSpPr>
        <p:spPr>
          <a:xfrm>
            <a:off x="2893321" y="4653785"/>
            <a:ext cx="2871270" cy="8699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s-ES_tradnl" altLang="es-AR" sz="1800" dirty="0" smtClean="0">
                <a:solidFill>
                  <a:schemeClr val="bg1"/>
                </a:solidFill>
                <a:latin typeface="Calibri"/>
                <a:ea typeface="ヒラギノ角ゴ Pro W3" pitchFamily="-107" charset="-128"/>
                <a:cs typeface="Calibri"/>
              </a:rPr>
              <a:t>Totalmente disponible</a:t>
            </a:r>
            <a:endParaRPr lang="es-AR" sz="1800" dirty="0">
              <a:solidFill>
                <a:schemeClr val="bg1"/>
              </a:solidFill>
              <a:latin typeface="Calibri"/>
              <a:cs typeface="Calibri"/>
            </a:endParaRPr>
          </a:p>
        </p:txBody>
      </p:sp>
      <p:sp>
        <p:nvSpPr>
          <p:cNvPr id="30" name="34 Rectángulo"/>
          <p:cNvSpPr/>
          <p:nvPr/>
        </p:nvSpPr>
        <p:spPr>
          <a:xfrm>
            <a:off x="105622" y="5710906"/>
            <a:ext cx="2669110" cy="8699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2000" b="1" dirty="0" smtClean="0">
                <a:solidFill>
                  <a:schemeClr val="bg1"/>
                </a:solidFill>
                <a:latin typeface="Calibri"/>
                <a:cs typeface="Calibri"/>
              </a:rPr>
              <a:t>Elección</a:t>
            </a:r>
            <a:endParaRPr lang="es-AR" sz="2000" b="1" dirty="0">
              <a:solidFill>
                <a:schemeClr val="bg1"/>
              </a:solidFill>
              <a:latin typeface="Calibri"/>
              <a:cs typeface="Calibri"/>
            </a:endParaRPr>
          </a:p>
        </p:txBody>
      </p:sp>
      <p:sp>
        <p:nvSpPr>
          <p:cNvPr id="31" name="35 Rectángulo"/>
          <p:cNvSpPr/>
          <p:nvPr/>
        </p:nvSpPr>
        <p:spPr>
          <a:xfrm>
            <a:off x="2893321" y="5710906"/>
            <a:ext cx="2871270" cy="8699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ea typeface="ヒラギノ角ゴ Pro W3" charset="0"/>
                <a:cs typeface="Calibri"/>
              </a:rPr>
              <a:t>Racional y tratando de maximizar el resultado</a:t>
            </a:r>
            <a:endParaRPr lang="es-ES_tradnl" sz="1800" b="1" dirty="0">
              <a:solidFill>
                <a:schemeClr val="bg1"/>
              </a:solidFill>
              <a:latin typeface="Calibri"/>
              <a:ea typeface="ヒラギノ角ゴ Pro W3" charset="0"/>
              <a:cs typeface="Calibri"/>
            </a:endParaRPr>
          </a:p>
        </p:txBody>
      </p:sp>
      <p:sp>
        <p:nvSpPr>
          <p:cNvPr id="32" name="Text Box 13"/>
          <p:cNvSpPr txBox="1">
            <a:spLocks noChangeArrowheads="1"/>
          </p:cNvSpPr>
          <p:nvPr/>
        </p:nvSpPr>
        <p:spPr bwMode="auto">
          <a:xfrm>
            <a:off x="552278" y="136611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Tres modelos de toma de decisiones:</a:t>
            </a:r>
          </a:p>
        </p:txBody>
      </p:sp>
      <p:sp>
        <p:nvSpPr>
          <p:cNvPr id="34" name="29 Rectángulo"/>
          <p:cNvSpPr/>
          <p:nvPr/>
        </p:nvSpPr>
        <p:spPr>
          <a:xfrm>
            <a:off x="5936196" y="2578701"/>
            <a:ext cx="2871270" cy="8699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cs typeface="Calibri"/>
              </a:rPr>
              <a:t>Vagos o ambiguos</a:t>
            </a:r>
            <a:endParaRPr lang="es-ES_tradnl" sz="1800" dirty="0">
              <a:solidFill>
                <a:schemeClr val="bg1"/>
              </a:solidFill>
              <a:latin typeface="Calibri"/>
              <a:cs typeface="Calibri"/>
            </a:endParaRPr>
          </a:p>
        </p:txBody>
      </p:sp>
      <p:sp>
        <p:nvSpPr>
          <p:cNvPr id="35" name="31 Rectángulo"/>
          <p:cNvSpPr/>
          <p:nvPr/>
        </p:nvSpPr>
        <p:spPr>
          <a:xfrm>
            <a:off x="5936196" y="3596663"/>
            <a:ext cx="2871270" cy="8699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altLang="es-AR" sz="1800" dirty="0" smtClean="0">
                <a:solidFill>
                  <a:schemeClr val="bg1"/>
                </a:solidFill>
                <a:latin typeface="Calibri"/>
                <a:ea typeface="ヒラギノ角ゴ Pro W3" pitchFamily="-107" charset="-128"/>
                <a:cs typeface="Calibri"/>
              </a:rPr>
              <a:t>Incertidumbre</a:t>
            </a:r>
            <a:endParaRPr lang="es-ES_tradnl" altLang="es-AR" sz="1800" dirty="0">
              <a:solidFill>
                <a:schemeClr val="bg1"/>
              </a:solidFill>
              <a:latin typeface="Calibri"/>
              <a:ea typeface="ヒラギノ角ゴ Pro W3" pitchFamily="-107" charset="-128"/>
              <a:cs typeface="Calibri"/>
            </a:endParaRPr>
          </a:p>
        </p:txBody>
      </p:sp>
      <p:sp>
        <p:nvSpPr>
          <p:cNvPr id="36" name="33 Rectángulo"/>
          <p:cNvSpPr/>
          <p:nvPr/>
        </p:nvSpPr>
        <p:spPr>
          <a:xfrm>
            <a:off x="5936196" y="4653785"/>
            <a:ext cx="2871270" cy="8699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s-ES_tradnl" altLang="es-AR" sz="1800" dirty="0" smtClean="0">
                <a:solidFill>
                  <a:schemeClr val="bg1"/>
                </a:solidFill>
                <a:latin typeface="Calibri"/>
                <a:ea typeface="ヒラギノ角ゴ Pro W3" pitchFamily="-107" charset="-128"/>
                <a:cs typeface="Calibri"/>
              </a:rPr>
              <a:t>Limitada</a:t>
            </a:r>
            <a:endParaRPr lang="es-AR" sz="1800" dirty="0">
              <a:solidFill>
                <a:schemeClr val="bg1"/>
              </a:solidFill>
              <a:latin typeface="Calibri"/>
              <a:cs typeface="Calibri"/>
            </a:endParaRPr>
          </a:p>
        </p:txBody>
      </p:sp>
      <p:sp>
        <p:nvSpPr>
          <p:cNvPr id="38" name="35 Rectángulo"/>
          <p:cNvSpPr/>
          <p:nvPr/>
        </p:nvSpPr>
        <p:spPr>
          <a:xfrm>
            <a:off x="5936196" y="5710906"/>
            <a:ext cx="2871270" cy="8699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ea typeface="ヒラギノ角ゴ Pro W3" charset="0"/>
                <a:cs typeface="Calibri"/>
              </a:rPr>
              <a:t>Suficiencia e intuición</a:t>
            </a:r>
            <a:endParaRPr lang="es-ES_tradnl" sz="1800" b="1" dirty="0">
              <a:solidFill>
                <a:schemeClr val="bg1"/>
              </a:solidFill>
              <a:latin typeface="Calibri"/>
              <a:ea typeface="ヒラギノ角ゴ Pro W3" charset="0"/>
              <a:cs typeface="Calibri"/>
            </a:endParaRPr>
          </a:p>
        </p:txBody>
      </p:sp>
      <p:sp>
        <p:nvSpPr>
          <p:cNvPr id="39" name="29 Rectángulo"/>
          <p:cNvSpPr/>
          <p:nvPr/>
        </p:nvSpPr>
        <p:spPr>
          <a:xfrm>
            <a:off x="9057901" y="2578701"/>
            <a:ext cx="2871270" cy="8699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cs typeface="Calibri"/>
              </a:rPr>
              <a:t>Pluralista con objetivos en conflicto</a:t>
            </a:r>
            <a:endParaRPr lang="es-ES_tradnl" sz="1800" dirty="0">
              <a:solidFill>
                <a:schemeClr val="bg1"/>
              </a:solidFill>
              <a:latin typeface="Calibri"/>
              <a:cs typeface="Calibri"/>
            </a:endParaRPr>
          </a:p>
        </p:txBody>
      </p:sp>
      <p:sp>
        <p:nvSpPr>
          <p:cNvPr id="40" name="31 Rectángulo"/>
          <p:cNvSpPr/>
          <p:nvPr/>
        </p:nvSpPr>
        <p:spPr>
          <a:xfrm>
            <a:off x="9057901" y="3596663"/>
            <a:ext cx="2871270" cy="8699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altLang="es-AR" sz="1800" dirty="0" smtClean="0">
                <a:solidFill>
                  <a:schemeClr val="bg1"/>
                </a:solidFill>
                <a:latin typeface="Calibri"/>
                <a:ea typeface="ヒラギノ角ゴ Pro W3" pitchFamily="-107" charset="-128"/>
                <a:cs typeface="Calibri"/>
              </a:rPr>
              <a:t>Incertidumbre y ambigüedad</a:t>
            </a:r>
            <a:endParaRPr lang="es-ES_tradnl" altLang="es-AR" sz="1800" dirty="0">
              <a:solidFill>
                <a:schemeClr val="bg1"/>
              </a:solidFill>
              <a:latin typeface="Calibri"/>
              <a:ea typeface="ヒラギノ角ゴ Pro W3" pitchFamily="-107" charset="-128"/>
              <a:cs typeface="Calibri"/>
            </a:endParaRPr>
          </a:p>
        </p:txBody>
      </p:sp>
      <p:sp>
        <p:nvSpPr>
          <p:cNvPr id="41" name="33 Rectángulo"/>
          <p:cNvSpPr/>
          <p:nvPr/>
        </p:nvSpPr>
        <p:spPr>
          <a:xfrm>
            <a:off x="9057901" y="4653785"/>
            <a:ext cx="2871270" cy="8699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s-ES_tradnl" altLang="es-AR" sz="1800" dirty="0" smtClean="0">
                <a:solidFill>
                  <a:schemeClr val="bg1"/>
                </a:solidFill>
                <a:latin typeface="Calibri"/>
                <a:ea typeface="ヒラギノ角ゴ Pro W3" pitchFamily="-107" charset="-128"/>
                <a:cs typeface="Calibri"/>
              </a:rPr>
              <a:t>Puntos de vistas inconsistentes e información ambigua</a:t>
            </a:r>
            <a:endParaRPr lang="es-AR" sz="1800" dirty="0">
              <a:solidFill>
                <a:schemeClr val="bg1"/>
              </a:solidFill>
              <a:latin typeface="Calibri"/>
              <a:cs typeface="Calibri"/>
            </a:endParaRPr>
          </a:p>
        </p:txBody>
      </p:sp>
      <p:sp>
        <p:nvSpPr>
          <p:cNvPr id="42" name="35 Rectángulo"/>
          <p:cNvSpPr/>
          <p:nvPr/>
        </p:nvSpPr>
        <p:spPr>
          <a:xfrm>
            <a:off x="9057901" y="5710906"/>
            <a:ext cx="2871270" cy="8699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ea typeface="ヒラギノ角ゴ Pro W3" charset="0"/>
                <a:cs typeface="Calibri"/>
              </a:rPr>
              <a:t>Negociación – Regateo – Discusión dentro de una coalición</a:t>
            </a:r>
            <a:endParaRPr lang="es-ES_tradnl" sz="1800" b="1" dirty="0">
              <a:solidFill>
                <a:schemeClr val="bg1"/>
              </a:solidFill>
              <a:latin typeface="Calibri"/>
              <a:ea typeface="ヒラギノ角ゴ Pro W3" charset="0"/>
              <a:cs typeface="Calibri"/>
            </a:endParaRPr>
          </a:p>
        </p:txBody>
      </p:sp>
      <p:sp>
        <p:nvSpPr>
          <p:cNvPr id="43" name="Rectángulo redondeado 42"/>
          <p:cNvSpPr/>
          <p:nvPr/>
        </p:nvSpPr>
        <p:spPr>
          <a:xfrm>
            <a:off x="105622" y="2126636"/>
            <a:ext cx="2669110" cy="374571"/>
          </a:xfrm>
          <a:prstGeom prst="roundRect">
            <a:avLst/>
          </a:prstGeom>
          <a:solidFill>
            <a:srgbClr val="00ADE6"/>
          </a:solidFill>
        </p:spPr>
        <p:txBody>
          <a:bodyPr wrap="square" rtlCol="0">
            <a:spAutoFit/>
          </a:bodyPr>
          <a:lstStyle/>
          <a:p>
            <a:pPr algn="ctr"/>
            <a:r>
              <a:rPr lang="es-AR" sz="1600" b="1" dirty="0" smtClean="0">
                <a:solidFill>
                  <a:schemeClr val="bg1"/>
                </a:solidFill>
                <a:latin typeface="Calibri"/>
                <a:cs typeface="Calibri"/>
              </a:rPr>
              <a:t>CARACTERÍSTICAS</a:t>
            </a:r>
            <a:endParaRPr lang="es-AR" sz="1600" b="1" dirty="0">
              <a:solidFill>
                <a:schemeClr val="bg1"/>
              </a:solidFill>
              <a:latin typeface="Calibri"/>
              <a:cs typeface="Calibri"/>
            </a:endParaRPr>
          </a:p>
        </p:txBody>
      </p:sp>
      <p:sp>
        <p:nvSpPr>
          <p:cNvPr id="22" name="Rectángulo redondeado 21"/>
          <p:cNvSpPr/>
          <p:nvPr/>
        </p:nvSpPr>
        <p:spPr>
          <a:xfrm>
            <a:off x="2893321" y="2126636"/>
            <a:ext cx="2871270" cy="408623"/>
          </a:xfrm>
          <a:prstGeom prst="roundRect">
            <a:avLst/>
          </a:prstGeom>
          <a:solidFill>
            <a:srgbClr val="0076B1"/>
          </a:solidFill>
        </p:spPr>
        <p:txBody>
          <a:bodyPr wrap="square" rtlCol="0">
            <a:spAutoFit/>
          </a:bodyPr>
          <a:lstStyle/>
          <a:p>
            <a:pPr algn="ctr">
              <a:defRPr/>
            </a:pPr>
            <a:r>
              <a:rPr lang="es-AR" b="1" dirty="0">
                <a:solidFill>
                  <a:srgbClr val="333399"/>
                </a:solidFill>
              </a:rPr>
              <a:t>CLASICO</a:t>
            </a:r>
          </a:p>
        </p:txBody>
      </p:sp>
      <p:sp>
        <p:nvSpPr>
          <p:cNvPr id="24" name="Rectángulo redondeado 23"/>
          <p:cNvSpPr/>
          <p:nvPr/>
        </p:nvSpPr>
        <p:spPr>
          <a:xfrm>
            <a:off x="5936196" y="2126636"/>
            <a:ext cx="2871270" cy="408623"/>
          </a:xfrm>
          <a:prstGeom prst="roundRect">
            <a:avLst/>
          </a:prstGeom>
          <a:solidFill>
            <a:srgbClr val="FFD5D6"/>
          </a:solidFill>
        </p:spPr>
        <p:txBody>
          <a:bodyPr wrap="square" rtlCol="0">
            <a:spAutoFit/>
          </a:bodyPr>
          <a:lstStyle/>
          <a:p>
            <a:pPr algn="ctr">
              <a:defRPr/>
            </a:pPr>
            <a:r>
              <a:rPr lang="es-AR" b="1" dirty="0" smtClean="0">
                <a:solidFill>
                  <a:srgbClr val="FF5B5B"/>
                </a:solidFill>
              </a:rPr>
              <a:t>ADMINISTRATIVO</a:t>
            </a:r>
            <a:endParaRPr lang="es-AR" b="1" dirty="0">
              <a:solidFill>
                <a:srgbClr val="FF5B5B"/>
              </a:solidFill>
            </a:endParaRPr>
          </a:p>
        </p:txBody>
      </p:sp>
      <p:sp>
        <p:nvSpPr>
          <p:cNvPr id="37" name="Rectángulo redondeado 36"/>
          <p:cNvSpPr/>
          <p:nvPr/>
        </p:nvSpPr>
        <p:spPr>
          <a:xfrm>
            <a:off x="9057901" y="2143661"/>
            <a:ext cx="2871270" cy="408623"/>
          </a:xfrm>
          <a:prstGeom prst="roundRect">
            <a:avLst/>
          </a:prstGeom>
          <a:solidFill>
            <a:srgbClr val="C1FFC1"/>
          </a:solidFill>
        </p:spPr>
        <p:txBody>
          <a:bodyPr wrap="square" rtlCol="0">
            <a:spAutoFit/>
          </a:bodyPr>
          <a:lstStyle/>
          <a:p>
            <a:pPr algn="ctr"/>
            <a:r>
              <a:rPr lang="es-AR" b="1" dirty="0" smtClean="0">
                <a:solidFill>
                  <a:srgbClr val="00B050"/>
                </a:solidFill>
              </a:rPr>
              <a:t>POLITICO</a:t>
            </a:r>
            <a:endParaRPr lang="es-AR" b="1" dirty="0">
              <a:solidFill>
                <a:srgbClr val="00B050"/>
              </a:solidFill>
            </a:endParaRPr>
          </a:p>
        </p:txBody>
      </p:sp>
      <p:sp>
        <p:nvSpPr>
          <p:cNvPr id="44" name="CuadroTexto 43">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Decidir como decidir</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8326399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6" name="Google Shape;134;p18"/>
          <p:cNvSpPr txBox="1"/>
          <p:nvPr/>
        </p:nvSpPr>
        <p:spPr>
          <a:xfrm>
            <a:off x="216013" y="4016248"/>
            <a:ext cx="8282528" cy="891328"/>
          </a:xfrm>
          <a:prstGeom prst="rect">
            <a:avLst/>
          </a:prstGeom>
          <a:solidFill>
            <a:srgbClr val="00AD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chemeClr val="lt1"/>
                </a:solidFill>
                <a:latin typeface="Calibri"/>
                <a:cs typeface="Calibri"/>
                <a:sym typeface="Calibri"/>
              </a:rPr>
              <a:t>RESOLUCIÓN DE PROBLEMAS</a:t>
            </a:r>
            <a:endParaRPr dirty="0"/>
          </a:p>
        </p:txBody>
      </p:sp>
    </p:spTree>
    <p:extLst>
      <p:ext uri="{BB962C8B-B14F-4D97-AF65-F5344CB8AC3E}">
        <p14:creationId xmlns:p14="http://schemas.microsoft.com/office/powerpoint/2010/main" val="2186834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AR" sz="2800" b="1" dirty="0" smtClean="0">
                <a:solidFill>
                  <a:schemeClr val="bg1">
                    <a:lumMod val="50000"/>
                  </a:schemeClr>
                </a:solidFill>
                <a:latin typeface="Calibri"/>
                <a:ea typeface="ヒラギノ角ゴ Pro W3" charset="0"/>
                <a:cs typeface="Calibri"/>
              </a:rPr>
              <a:t>Proceso de 7 Pasos</a:t>
            </a:r>
            <a:endParaRPr lang="es-ES_tradnl" sz="2800" b="1" dirty="0" smtClean="0">
              <a:solidFill>
                <a:schemeClr val="bg1">
                  <a:lumMod val="50000"/>
                </a:schemeClr>
              </a:solidFill>
              <a:latin typeface="Calibri"/>
              <a:ea typeface="ヒラギノ角ゴ Pro W3" charset="0"/>
              <a:cs typeface="Calibri"/>
            </a:endParaRPr>
          </a:p>
        </p:txBody>
      </p:sp>
      <p:sp>
        <p:nvSpPr>
          <p:cNvPr id="23" name="Elipse 22"/>
          <p:cNvSpPr/>
          <p:nvPr/>
        </p:nvSpPr>
        <p:spPr>
          <a:xfrm>
            <a:off x="5303596" y="1987282"/>
            <a:ext cx="1582511" cy="1274730"/>
          </a:xfrm>
          <a:prstGeom prst="ellipse">
            <a:avLst/>
          </a:prstGeom>
          <a:solidFill>
            <a:schemeClr val="bg1"/>
          </a:solidFill>
          <a:ln w="57150">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rgbClr val="0076B1"/>
                </a:solidFill>
              </a:rPr>
              <a:t>1. </a:t>
            </a:r>
          </a:p>
          <a:p>
            <a:pPr algn="ctr"/>
            <a:r>
              <a:rPr lang="es-AR" sz="1200" b="1" dirty="0" smtClean="0">
                <a:solidFill>
                  <a:srgbClr val="0076B1"/>
                </a:solidFill>
              </a:rPr>
              <a:t>Identificar el problema</a:t>
            </a:r>
            <a:endParaRPr lang="es-AR" sz="1100" dirty="0">
              <a:solidFill>
                <a:srgbClr val="0076B1"/>
              </a:solidFill>
            </a:endParaRPr>
          </a:p>
        </p:txBody>
      </p:sp>
      <p:sp>
        <p:nvSpPr>
          <p:cNvPr id="37" name="Elipse 36"/>
          <p:cNvSpPr/>
          <p:nvPr/>
        </p:nvSpPr>
        <p:spPr>
          <a:xfrm>
            <a:off x="3453926" y="2558559"/>
            <a:ext cx="1582511" cy="1274730"/>
          </a:xfrm>
          <a:prstGeom prst="ellipse">
            <a:avLst/>
          </a:prstGeom>
          <a:solidFill>
            <a:schemeClr val="bg1"/>
          </a:solidFill>
          <a:ln w="57150">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rgbClr val="0076B1"/>
                </a:solidFill>
              </a:rPr>
              <a:t>7. Seguimiento y </a:t>
            </a:r>
            <a:r>
              <a:rPr lang="es-AR" sz="1200" b="1" dirty="0" err="1">
                <a:solidFill>
                  <a:srgbClr val="0076B1"/>
                </a:solidFill>
              </a:rPr>
              <a:t>F</a:t>
            </a:r>
            <a:r>
              <a:rPr lang="es-AR" sz="1200" b="1" dirty="0" err="1" smtClean="0">
                <a:solidFill>
                  <a:srgbClr val="0076B1"/>
                </a:solidFill>
              </a:rPr>
              <a:t>eedback</a:t>
            </a:r>
            <a:endParaRPr lang="es-AR" sz="1100" dirty="0">
              <a:solidFill>
                <a:srgbClr val="0076B1"/>
              </a:solidFill>
            </a:endParaRPr>
          </a:p>
        </p:txBody>
      </p:sp>
      <p:sp>
        <p:nvSpPr>
          <p:cNvPr id="40" name="Elipse 39"/>
          <p:cNvSpPr/>
          <p:nvPr/>
        </p:nvSpPr>
        <p:spPr>
          <a:xfrm>
            <a:off x="2971460" y="4094753"/>
            <a:ext cx="1582511" cy="1274730"/>
          </a:xfrm>
          <a:prstGeom prst="ellipse">
            <a:avLst/>
          </a:prstGeom>
          <a:solidFill>
            <a:schemeClr val="bg1"/>
          </a:solidFill>
          <a:ln w="57150">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rgbClr val="0076B1"/>
                </a:solidFill>
              </a:rPr>
              <a:t>6. </a:t>
            </a:r>
            <a:r>
              <a:rPr lang="es-AR" sz="1050" b="1" dirty="0" smtClean="0">
                <a:solidFill>
                  <a:srgbClr val="0076B1"/>
                </a:solidFill>
              </a:rPr>
              <a:t>Implementación y COMUNICACIÓN</a:t>
            </a:r>
            <a:endParaRPr lang="es-AR" sz="1000" dirty="0">
              <a:solidFill>
                <a:srgbClr val="0076B1"/>
              </a:solidFill>
            </a:endParaRPr>
          </a:p>
        </p:txBody>
      </p:sp>
      <p:sp>
        <p:nvSpPr>
          <p:cNvPr id="43" name="Elipse 42"/>
          <p:cNvSpPr/>
          <p:nvPr/>
        </p:nvSpPr>
        <p:spPr>
          <a:xfrm>
            <a:off x="4235088" y="5371969"/>
            <a:ext cx="1582511" cy="1274730"/>
          </a:xfrm>
          <a:prstGeom prst="ellipse">
            <a:avLst/>
          </a:prstGeom>
          <a:solidFill>
            <a:schemeClr val="bg1"/>
          </a:solidFill>
          <a:ln w="57150">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b="1" dirty="0" smtClean="0">
                <a:solidFill>
                  <a:srgbClr val="0076B1"/>
                </a:solidFill>
              </a:rPr>
              <a:t>5. </a:t>
            </a:r>
          </a:p>
          <a:p>
            <a:pPr algn="ctr"/>
            <a:r>
              <a:rPr lang="es-AR" sz="1100" b="1" dirty="0" smtClean="0">
                <a:solidFill>
                  <a:srgbClr val="0076B1"/>
                </a:solidFill>
              </a:rPr>
              <a:t>Selección de alternativas</a:t>
            </a:r>
            <a:endParaRPr lang="es-AR" sz="1050" dirty="0">
              <a:solidFill>
                <a:srgbClr val="0076B1"/>
              </a:solidFill>
            </a:endParaRPr>
          </a:p>
        </p:txBody>
      </p:sp>
      <p:sp>
        <p:nvSpPr>
          <p:cNvPr id="34" name="Elipse 33"/>
          <p:cNvSpPr/>
          <p:nvPr/>
        </p:nvSpPr>
        <p:spPr>
          <a:xfrm>
            <a:off x="5123543" y="3644269"/>
            <a:ext cx="1930400" cy="1453239"/>
          </a:xfrm>
          <a:prstGeom prst="ellipse">
            <a:avLst/>
          </a:prstGeom>
          <a:solidFill>
            <a:srgbClr val="0991D1"/>
          </a:solidFill>
          <a:ln w="57150">
            <a:solidFill>
              <a:srgbClr val="099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solidFill>
                  <a:srgbClr val="F67C57"/>
                </a:solidFill>
              </a:rPr>
              <a:t>PROCESO DE TOMA DE DECISIONES</a:t>
            </a:r>
          </a:p>
        </p:txBody>
      </p:sp>
      <p:sp>
        <p:nvSpPr>
          <p:cNvPr id="47" name="Elipse 46"/>
          <p:cNvSpPr/>
          <p:nvPr/>
        </p:nvSpPr>
        <p:spPr>
          <a:xfrm>
            <a:off x="7623515" y="4097239"/>
            <a:ext cx="1582511" cy="1274730"/>
          </a:xfrm>
          <a:prstGeom prst="ellipse">
            <a:avLst/>
          </a:prstGeom>
          <a:solidFill>
            <a:schemeClr val="bg1"/>
          </a:solidFill>
          <a:ln w="57150">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rgbClr val="0076B1"/>
                </a:solidFill>
              </a:rPr>
              <a:t>3</a:t>
            </a:r>
            <a:r>
              <a:rPr lang="es-AR" sz="1200" b="1" dirty="0">
                <a:solidFill>
                  <a:srgbClr val="0076B1"/>
                </a:solidFill>
              </a:rPr>
              <a:t>. </a:t>
            </a:r>
            <a:endParaRPr lang="es-AR" sz="1200" b="1" dirty="0" smtClean="0">
              <a:solidFill>
                <a:srgbClr val="0076B1"/>
              </a:solidFill>
            </a:endParaRPr>
          </a:p>
          <a:p>
            <a:pPr algn="ctr"/>
            <a:r>
              <a:rPr lang="es-AR" sz="1200" b="1" dirty="0" smtClean="0">
                <a:solidFill>
                  <a:srgbClr val="0076B1"/>
                </a:solidFill>
              </a:rPr>
              <a:t>Establecer </a:t>
            </a:r>
            <a:r>
              <a:rPr lang="es-AR" sz="1200" b="1" dirty="0">
                <a:solidFill>
                  <a:srgbClr val="0076B1"/>
                </a:solidFill>
              </a:rPr>
              <a:t>metas - objetivos</a:t>
            </a:r>
            <a:endParaRPr lang="es-AR" sz="1100" dirty="0">
              <a:solidFill>
                <a:srgbClr val="0076B1"/>
              </a:solidFill>
            </a:endParaRPr>
          </a:p>
          <a:p>
            <a:pPr algn="ctr"/>
            <a:endParaRPr lang="es-AR" sz="1100" dirty="0">
              <a:solidFill>
                <a:srgbClr val="0076B1"/>
              </a:solidFill>
            </a:endParaRPr>
          </a:p>
        </p:txBody>
      </p:sp>
      <p:sp>
        <p:nvSpPr>
          <p:cNvPr id="48" name="Elipse 47"/>
          <p:cNvSpPr/>
          <p:nvPr/>
        </p:nvSpPr>
        <p:spPr>
          <a:xfrm>
            <a:off x="7153266" y="2558559"/>
            <a:ext cx="1582511" cy="1274730"/>
          </a:xfrm>
          <a:prstGeom prst="ellipse">
            <a:avLst/>
          </a:prstGeom>
          <a:solidFill>
            <a:schemeClr val="bg1"/>
          </a:solidFill>
          <a:ln w="57150">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rgbClr val="0076B1"/>
                </a:solidFill>
              </a:rPr>
              <a:t>2. </a:t>
            </a:r>
          </a:p>
          <a:p>
            <a:pPr algn="ctr"/>
            <a:r>
              <a:rPr lang="es-AR" sz="1200" b="1" dirty="0" smtClean="0">
                <a:solidFill>
                  <a:srgbClr val="0076B1"/>
                </a:solidFill>
              </a:rPr>
              <a:t>Diagnosticar las causas</a:t>
            </a:r>
            <a:endParaRPr lang="es-AR" sz="1100" dirty="0">
              <a:solidFill>
                <a:srgbClr val="0076B1"/>
              </a:solidFill>
            </a:endParaRPr>
          </a:p>
        </p:txBody>
      </p:sp>
      <p:sp>
        <p:nvSpPr>
          <p:cNvPr id="50" name="Elipse 49"/>
          <p:cNvSpPr/>
          <p:nvPr/>
        </p:nvSpPr>
        <p:spPr>
          <a:xfrm>
            <a:off x="6289971" y="5371969"/>
            <a:ext cx="1582511" cy="1274730"/>
          </a:xfrm>
          <a:prstGeom prst="ellipse">
            <a:avLst/>
          </a:prstGeom>
          <a:solidFill>
            <a:schemeClr val="bg1"/>
          </a:solidFill>
          <a:ln w="57150">
            <a:solidFill>
              <a:srgbClr val="F67C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rgbClr val="0076B1"/>
                </a:solidFill>
              </a:rPr>
              <a:t>4.</a:t>
            </a:r>
          </a:p>
          <a:p>
            <a:pPr algn="ctr"/>
            <a:r>
              <a:rPr lang="es-AR" sz="1200" b="1" dirty="0" smtClean="0">
                <a:solidFill>
                  <a:srgbClr val="0076B1"/>
                </a:solidFill>
              </a:rPr>
              <a:t> Desarrollo de alternativas</a:t>
            </a:r>
            <a:endParaRPr lang="es-AR" sz="1100" dirty="0">
              <a:solidFill>
                <a:srgbClr val="0076B1"/>
              </a:solidFill>
            </a:endParaRPr>
          </a:p>
        </p:txBody>
      </p:sp>
      <p:cxnSp>
        <p:nvCxnSpPr>
          <p:cNvPr id="51" name="Conector recto de flecha 50"/>
          <p:cNvCxnSpPr/>
          <p:nvPr/>
        </p:nvCxnSpPr>
        <p:spPr>
          <a:xfrm>
            <a:off x="6737905" y="2725107"/>
            <a:ext cx="711766" cy="202876"/>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p:nvPr/>
        </p:nvCxnSpPr>
        <p:spPr>
          <a:xfrm>
            <a:off x="8024011" y="3667598"/>
            <a:ext cx="390759" cy="581673"/>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p:cNvCxnSpPr/>
          <p:nvPr/>
        </p:nvCxnSpPr>
        <p:spPr>
          <a:xfrm flipH="1">
            <a:off x="7623515" y="5172139"/>
            <a:ext cx="721339" cy="623543"/>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p:cNvCxnSpPr/>
          <p:nvPr/>
        </p:nvCxnSpPr>
        <p:spPr>
          <a:xfrm flipH="1">
            <a:off x="5540188" y="6009334"/>
            <a:ext cx="1021977" cy="0"/>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p:cNvCxnSpPr/>
          <p:nvPr/>
        </p:nvCxnSpPr>
        <p:spPr>
          <a:xfrm flipH="1" flipV="1">
            <a:off x="3762715" y="5133300"/>
            <a:ext cx="655057" cy="649102"/>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p:cNvCxnSpPr/>
          <p:nvPr/>
        </p:nvCxnSpPr>
        <p:spPr>
          <a:xfrm flipV="1">
            <a:off x="3762715" y="3644269"/>
            <a:ext cx="338173" cy="618253"/>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16E5EA8D-5101-DF4D-AD9C-6BB802C93204}"/>
              </a:ext>
            </a:extLst>
          </p:cNvPr>
          <p:cNvSpPr txBox="1"/>
          <p:nvPr/>
        </p:nvSpPr>
        <p:spPr>
          <a:xfrm>
            <a:off x="756440" y="38139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Resolución de problemas</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0382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0"/>
                                        </p:tgtEl>
                                        <p:attrNameLst>
                                          <p:attrName>style.color</p:attrName>
                                        </p:attrNameLst>
                                      </p:cBhvr>
                                      <p:by>
                                        <p:hsl h="7200000" s="0" l="0"/>
                                      </p:by>
                                    </p:animClr>
                                    <p:animClr clrSpc="hsl" dir="cw">
                                      <p:cBhvr>
                                        <p:cTn id="7" dur="500" fill="hold"/>
                                        <p:tgtEl>
                                          <p:spTgt spid="40"/>
                                        </p:tgtEl>
                                        <p:attrNameLst>
                                          <p:attrName>fillcolor</p:attrName>
                                        </p:attrNameLst>
                                      </p:cBhvr>
                                      <p:by>
                                        <p:hsl h="7200000" s="0" l="0"/>
                                      </p:by>
                                    </p:animClr>
                                    <p:animClr clrSpc="hsl" dir="cw">
                                      <p:cBhvr>
                                        <p:cTn id="8" dur="500" fill="hold"/>
                                        <p:tgtEl>
                                          <p:spTgt spid="40"/>
                                        </p:tgtEl>
                                        <p:attrNameLst>
                                          <p:attrName>stroke.color</p:attrName>
                                        </p:attrNameLst>
                                      </p:cBhvr>
                                      <p:by>
                                        <p:hsl h="7200000" s="0" l="0"/>
                                      </p:by>
                                    </p:animClr>
                                    <p:set>
                                      <p:cBhvr>
                                        <p:cTn id="9" dur="500" fill="hold"/>
                                        <p:tgtEl>
                                          <p:spTgt spid="4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37"/>
                                        </p:tgtEl>
                                        <p:attrNameLst>
                                          <p:attrName>style.color</p:attrName>
                                        </p:attrNameLst>
                                      </p:cBhvr>
                                      <p:by>
                                        <p:hsl h="7200000" s="0" l="0"/>
                                      </p:by>
                                    </p:animClr>
                                    <p:animClr clrSpc="hsl" dir="cw">
                                      <p:cBhvr>
                                        <p:cTn id="14" dur="500" fill="hold"/>
                                        <p:tgtEl>
                                          <p:spTgt spid="37"/>
                                        </p:tgtEl>
                                        <p:attrNameLst>
                                          <p:attrName>fillcolor</p:attrName>
                                        </p:attrNameLst>
                                      </p:cBhvr>
                                      <p:by>
                                        <p:hsl h="7200000" s="0" l="0"/>
                                      </p:by>
                                    </p:animClr>
                                    <p:animClr clrSpc="hsl" dir="cw">
                                      <p:cBhvr>
                                        <p:cTn id="15" dur="500" fill="hold"/>
                                        <p:tgtEl>
                                          <p:spTgt spid="37"/>
                                        </p:tgtEl>
                                        <p:attrNameLst>
                                          <p:attrName>stroke.color</p:attrName>
                                        </p:attrNameLst>
                                      </p:cBhvr>
                                      <p:by>
                                        <p:hsl h="7200000" s="0" l="0"/>
                                      </p:by>
                                    </p:animClr>
                                    <p:set>
                                      <p:cBhvr>
                                        <p:cTn id="16" dur="500" fill="hold"/>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404965"/>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EN LA EMPRESA-SEGÚN LAS VISIONES</a:t>
            </a:r>
            <a:endParaRPr lang="es-ES_tradnl" sz="3200" b="1" dirty="0">
              <a:solidFill>
                <a:schemeClr val="bg1"/>
              </a:solidFill>
              <a:latin typeface="Calibri"/>
              <a:cs typeface="Calibri"/>
            </a:endParaRPr>
          </a:p>
        </p:txBody>
      </p:sp>
      <p:grpSp>
        <p:nvGrpSpPr>
          <p:cNvPr id="3" name="Grupo 2"/>
          <p:cNvGrpSpPr/>
          <p:nvPr/>
        </p:nvGrpSpPr>
        <p:grpSpPr>
          <a:xfrm>
            <a:off x="215152" y="1631129"/>
            <a:ext cx="11645153" cy="4134454"/>
            <a:chOff x="552278" y="2387255"/>
            <a:chExt cx="11198152" cy="3617672"/>
          </a:xfrm>
        </p:grpSpPr>
        <p:pic>
          <p:nvPicPr>
            <p:cNvPr id="2" name="Imagen 1"/>
            <p:cNvPicPr>
              <a:picLocks noChangeAspect="1"/>
            </p:cNvPicPr>
            <p:nvPr/>
          </p:nvPicPr>
          <p:blipFill>
            <a:blip r:embed="rId3"/>
            <a:stretch>
              <a:fillRect/>
            </a:stretch>
          </p:blipFill>
          <p:spPr>
            <a:xfrm>
              <a:off x="552278" y="2387255"/>
              <a:ext cx="11198152" cy="3617672"/>
            </a:xfrm>
            <a:prstGeom prst="rect">
              <a:avLst/>
            </a:prstGeom>
          </p:spPr>
        </p:pic>
        <p:sp>
          <p:nvSpPr>
            <p:cNvPr id="11" name="Text Box 13"/>
            <p:cNvSpPr txBox="1">
              <a:spLocks noChangeArrowheads="1"/>
            </p:cNvSpPr>
            <p:nvPr/>
          </p:nvSpPr>
          <p:spPr bwMode="auto">
            <a:xfrm>
              <a:off x="1590503" y="2632941"/>
              <a:ext cx="1967085"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_tradnl" sz="1100" dirty="0" smtClean="0">
                  <a:latin typeface="Calibri"/>
                  <a:ea typeface="ヒラギノ角ゴ Pro W3" charset="0"/>
                  <a:cs typeface="Calibri"/>
                </a:rPr>
                <a:t>“VAMOS EN UNA </a:t>
              </a:r>
            </a:p>
            <a:p>
              <a:pPr algn="ctr" eaLnBrk="1" hangingPunct="1"/>
              <a:r>
                <a:rPr lang="es-ES_tradnl" sz="1100" dirty="0" smtClean="0">
                  <a:latin typeface="Calibri"/>
                  <a:ea typeface="ヒラギノ角ゴ Pro W3" charset="0"/>
                  <a:cs typeface="Calibri"/>
                </a:rPr>
                <a:t>NAVE ESPACIAL VOLANDO HACIA MARTE”</a:t>
              </a:r>
            </a:p>
          </p:txBody>
        </p:sp>
        <p:sp>
          <p:nvSpPr>
            <p:cNvPr id="12" name="Text Box 13"/>
            <p:cNvSpPr txBox="1">
              <a:spLocks noChangeArrowheads="1"/>
            </p:cNvSpPr>
            <p:nvPr/>
          </p:nvSpPr>
          <p:spPr bwMode="auto">
            <a:xfrm>
              <a:off x="4184269" y="2513878"/>
              <a:ext cx="1967085"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_tradnl" sz="1100" dirty="0" smtClean="0">
                  <a:latin typeface="Calibri"/>
                  <a:ea typeface="ヒラギノ角ゴ Pro W3" charset="0"/>
                  <a:cs typeface="Calibri"/>
                </a:rPr>
                <a:t>“VAMOS EN UN CABALLO CABALGANDO HACIA </a:t>
              </a:r>
            </a:p>
            <a:p>
              <a:pPr algn="ctr" eaLnBrk="1" hangingPunct="1"/>
              <a:r>
                <a:rPr lang="es-ES_tradnl" sz="1100" dirty="0" smtClean="0">
                  <a:latin typeface="Calibri"/>
                  <a:ea typeface="ヒラギノ角ゴ Pro W3" charset="0"/>
                  <a:cs typeface="Calibri"/>
                </a:rPr>
                <a:t>SALTA”</a:t>
              </a:r>
            </a:p>
          </p:txBody>
        </p:sp>
        <p:sp>
          <p:nvSpPr>
            <p:cNvPr id="13" name="Text Box 13"/>
            <p:cNvSpPr txBox="1">
              <a:spLocks noChangeArrowheads="1"/>
            </p:cNvSpPr>
            <p:nvPr/>
          </p:nvSpPr>
          <p:spPr bwMode="auto">
            <a:xfrm>
              <a:off x="6096000" y="2513878"/>
              <a:ext cx="1967085"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_tradnl" sz="1100" dirty="0" smtClean="0">
                  <a:latin typeface="Calibri"/>
                  <a:ea typeface="ヒラギノ角ゴ Pro W3" charset="0"/>
                  <a:cs typeface="Calibri"/>
                </a:rPr>
                <a:t>“VAMOS EN UN </a:t>
              </a:r>
            </a:p>
            <a:p>
              <a:pPr algn="ctr" eaLnBrk="1" hangingPunct="1"/>
              <a:r>
                <a:rPr lang="es-ES_tradnl" sz="1100" dirty="0" smtClean="0">
                  <a:latin typeface="Calibri"/>
                  <a:ea typeface="ヒラギノ角ゴ Pro W3" charset="0"/>
                  <a:cs typeface="Calibri"/>
                </a:rPr>
                <a:t>VELERO NAVEGANDO </a:t>
              </a:r>
            </a:p>
            <a:p>
              <a:pPr algn="ctr" eaLnBrk="1" hangingPunct="1"/>
              <a:r>
                <a:rPr lang="es-ES_tradnl" sz="1100" dirty="0" smtClean="0">
                  <a:latin typeface="Calibri"/>
                  <a:ea typeface="ヒラギノ角ゴ Pro W3" charset="0"/>
                  <a:cs typeface="Calibri"/>
                </a:rPr>
                <a:t>HACIA TAHITÍ”</a:t>
              </a:r>
            </a:p>
          </p:txBody>
        </p:sp>
        <p:sp>
          <p:nvSpPr>
            <p:cNvPr id="14" name="Text Box 13"/>
            <p:cNvSpPr txBox="1">
              <a:spLocks noChangeArrowheads="1"/>
            </p:cNvSpPr>
            <p:nvPr/>
          </p:nvSpPr>
          <p:spPr bwMode="auto">
            <a:xfrm>
              <a:off x="7686503" y="2842302"/>
              <a:ext cx="1967085"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_tradnl" sz="1100" dirty="0" smtClean="0">
                  <a:latin typeface="Calibri"/>
                  <a:ea typeface="ヒラギノ角ゴ Pro W3" charset="0"/>
                  <a:cs typeface="Calibri"/>
                </a:rPr>
                <a:t>“VAMOS EN UN </a:t>
              </a:r>
            </a:p>
            <a:p>
              <a:pPr algn="ctr" eaLnBrk="1" hangingPunct="1"/>
              <a:r>
                <a:rPr lang="es-ES_tradnl" sz="1100" dirty="0" smtClean="0">
                  <a:latin typeface="Calibri"/>
                  <a:ea typeface="ヒラギノ角ゴ Pro W3" charset="0"/>
                  <a:cs typeface="Calibri"/>
                </a:rPr>
                <a:t>AVIÓN VOLANDO HACIA PARÍS”</a:t>
              </a:r>
            </a:p>
          </p:txBody>
        </p:sp>
        <p:sp>
          <p:nvSpPr>
            <p:cNvPr id="15" name="Text Box 13"/>
            <p:cNvSpPr txBox="1">
              <a:spLocks noChangeArrowheads="1"/>
            </p:cNvSpPr>
            <p:nvPr/>
          </p:nvSpPr>
          <p:spPr bwMode="auto">
            <a:xfrm>
              <a:off x="9653588" y="3206593"/>
              <a:ext cx="1967085"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_tradnl" sz="1100" dirty="0" smtClean="0">
                  <a:latin typeface="Calibri"/>
                  <a:ea typeface="ヒラギノ角ゴ Pro W3" charset="0"/>
                  <a:cs typeface="Calibri"/>
                </a:rPr>
                <a:t>“VOY EN UN TRONCO </a:t>
              </a:r>
            </a:p>
            <a:p>
              <a:pPr algn="ctr" eaLnBrk="1" hangingPunct="1"/>
              <a:r>
                <a:rPr lang="es-ES_tradnl" sz="1100" dirty="0" smtClean="0">
                  <a:latin typeface="Calibri"/>
                  <a:ea typeface="ヒラギノ角ゴ Pro W3" charset="0"/>
                  <a:cs typeface="Calibri"/>
                </a:rPr>
                <a:t>CON UN MONTÓN </a:t>
              </a:r>
            </a:p>
            <a:p>
              <a:pPr algn="ctr" eaLnBrk="1" hangingPunct="1"/>
              <a:r>
                <a:rPr lang="es-ES_tradnl" sz="1100" dirty="0" smtClean="0">
                  <a:latin typeface="Calibri"/>
                  <a:ea typeface="ヒラギノ角ゴ Pro W3" charset="0"/>
                  <a:cs typeface="Calibri"/>
                </a:rPr>
                <a:t>DE LOCOS”</a:t>
              </a:r>
            </a:p>
          </p:txBody>
        </p:sp>
      </p:grpSp>
      <p:sp>
        <p:nvSpPr>
          <p:cNvPr id="17" name="Elipse 16"/>
          <p:cNvSpPr/>
          <p:nvPr/>
        </p:nvSpPr>
        <p:spPr>
          <a:xfrm>
            <a:off x="2667078" y="4628490"/>
            <a:ext cx="1368098" cy="681597"/>
          </a:xfrm>
          <a:prstGeom prst="ellipse">
            <a:avLst/>
          </a:prstGeom>
          <a:solidFill>
            <a:srgbClr val="0991D1"/>
          </a:solidFill>
          <a:ln>
            <a:noFill/>
          </a:ln>
        </p:spPr>
        <p:txBody>
          <a:bodyPr wrap="square" tIns="144000" bIns="144000">
            <a:spAutoFit/>
          </a:bodyPr>
          <a:lstStyle/>
          <a:p>
            <a:pPr algn="ctr">
              <a:lnSpc>
                <a:spcPct val="90000"/>
              </a:lnSpc>
            </a:pPr>
            <a:r>
              <a:rPr lang="es-AR" sz="1400" b="1" dirty="0" smtClean="0">
                <a:solidFill>
                  <a:schemeClr val="bg1"/>
                </a:solidFill>
                <a:latin typeface="Calibri"/>
                <a:ea typeface="ヒラギノ角ゴ Pro W3" charset="0"/>
                <a:cs typeface="Calibri"/>
              </a:rPr>
              <a:t>EL QUÉ</a:t>
            </a:r>
            <a:endParaRPr lang="es-AR" sz="1400" b="1" dirty="0">
              <a:solidFill>
                <a:schemeClr val="bg1"/>
              </a:solidFill>
              <a:latin typeface="Calibri"/>
              <a:ea typeface="ヒラギノ角ゴ Pro W3" charset="0"/>
              <a:cs typeface="Calibri"/>
            </a:endParaRPr>
          </a:p>
        </p:txBody>
      </p:sp>
      <p:sp>
        <p:nvSpPr>
          <p:cNvPr id="18" name="Elipse 17"/>
          <p:cNvSpPr/>
          <p:nvPr/>
        </p:nvSpPr>
        <p:spPr>
          <a:xfrm>
            <a:off x="8101588" y="4449944"/>
            <a:ext cx="1368097" cy="954256"/>
          </a:xfrm>
          <a:prstGeom prst="ellipse">
            <a:avLst/>
          </a:prstGeom>
          <a:solidFill>
            <a:srgbClr val="0991D1"/>
          </a:solidFill>
          <a:ln>
            <a:noFill/>
          </a:ln>
        </p:spPr>
        <p:txBody>
          <a:bodyPr wrap="square" tIns="144000" bIns="144000">
            <a:spAutoFit/>
          </a:bodyPr>
          <a:lstStyle/>
          <a:p>
            <a:pPr algn="ctr">
              <a:lnSpc>
                <a:spcPct val="90000"/>
              </a:lnSpc>
            </a:pPr>
            <a:r>
              <a:rPr lang="es-AR" sz="1400" b="1" dirty="0">
                <a:solidFill>
                  <a:schemeClr val="bg1"/>
                </a:solidFill>
                <a:latin typeface="Calibri"/>
                <a:ea typeface="ヒラギノ角ゴ Pro W3" charset="0"/>
                <a:cs typeface="Calibri"/>
              </a:rPr>
              <a:t>EL PARA QUÉ</a:t>
            </a:r>
          </a:p>
        </p:txBody>
      </p:sp>
      <p:sp>
        <p:nvSpPr>
          <p:cNvPr id="19" name="Flecha derecha 18"/>
          <p:cNvSpPr/>
          <p:nvPr/>
        </p:nvSpPr>
        <p:spPr>
          <a:xfrm>
            <a:off x="4981031" y="4511113"/>
            <a:ext cx="2384010" cy="962861"/>
          </a:xfrm>
          <a:prstGeom prst="rightArrow">
            <a:avLst/>
          </a:prstGeom>
          <a:solidFill>
            <a:srgbClr val="0991D1"/>
          </a:solidFill>
          <a:ln>
            <a:noFill/>
          </a:ln>
        </p:spPr>
        <p:txBody>
          <a:bodyPr wrap="square" tIns="144000" bIns="144000">
            <a:spAutoFit/>
          </a:bodyPr>
          <a:lstStyle/>
          <a:p>
            <a:pPr algn="ctr">
              <a:lnSpc>
                <a:spcPct val="90000"/>
              </a:lnSpc>
            </a:pPr>
            <a:r>
              <a:rPr lang="es-AR" sz="1400" b="1" dirty="0">
                <a:solidFill>
                  <a:schemeClr val="bg1"/>
                </a:solidFill>
                <a:latin typeface="Calibri"/>
                <a:ea typeface="ヒラギノ角ゴ Pro W3" charset="0"/>
                <a:cs typeface="Calibri"/>
              </a:rPr>
              <a:t>EL CÓMO</a:t>
            </a:r>
          </a:p>
        </p:txBody>
      </p:sp>
      <p:sp>
        <p:nvSpPr>
          <p:cNvPr id="20" name="Google Shape;283;p36"/>
          <p:cNvSpPr txBox="1"/>
          <p:nvPr/>
        </p:nvSpPr>
        <p:spPr>
          <a:xfrm>
            <a:off x="2257800" y="5462462"/>
            <a:ext cx="2186655" cy="299976"/>
          </a:xfrm>
          <a:prstGeom prst="rect">
            <a:avLst/>
          </a:prstGeom>
          <a:solidFill>
            <a:srgbClr val="E964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dirty="0" smtClean="0">
                <a:solidFill>
                  <a:schemeClr val="bg1"/>
                </a:solidFill>
                <a:latin typeface="+mj-lt"/>
                <a:ea typeface="Calibri"/>
                <a:cs typeface="Calibri"/>
                <a:sym typeface="Calibri"/>
              </a:rPr>
              <a:t>VISIÓN</a:t>
            </a:r>
            <a:endParaRPr sz="1400" b="1" i="0" u="none" strike="noStrike" cap="none" dirty="0">
              <a:solidFill>
                <a:schemeClr val="bg1"/>
              </a:solidFill>
              <a:latin typeface="+mj-lt"/>
              <a:ea typeface="Calibri"/>
              <a:cs typeface="Calibri"/>
              <a:sym typeface="Calibri"/>
            </a:endParaRPr>
          </a:p>
        </p:txBody>
      </p:sp>
      <p:sp>
        <p:nvSpPr>
          <p:cNvPr id="21" name="Google Shape;283;p36"/>
          <p:cNvSpPr txBox="1"/>
          <p:nvPr/>
        </p:nvSpPr>
        <p:spPr>
          <a:xfrm>
            <a:off x="4965610" y="5462462"/>
            <a:ext cx="2186655" cy="299976"/>
          </a:xfrm>
          <a:prstGeom prst="rect">
            <a:avLst/>
          </a:prstGeom>
          <a:solidFill>
            <a:srgbClr val="E9644C"/>
          </a:solidFill>
          <a:ln>
            <a:noFill/>
          </a:ln>
        </p:spPr>
        <p:txBody>
          <a:bodyPr spcFirstLastPara="1" wrap="square" lIns="91425" tIns="45700" rIns="91425" bIns="45700" anchor="ctr" anchorCtr="0">
            <a:noAutofit/>
          </a:bodyPr>
          <a:lstStyle>
            <a:defPPr>
              <a:defRPr lang="es-AR"/>
            </a:defPPr>
            <a:lvl1pPr marR="0" lvl="0" indent="0" algn="ctr">
              <a:spcBef>
                <a:spcPts val="0"/>
              </a:spcBef>
              <a:spcAft>
                <a:spcPts val="0"/>
              </a:spcAft>
              <a:buNone/>
              <a:defRPr b="1">
                <a:solidFill>
                  <a:srgbClr val="0991D1"/>
                </a:solidFill>
                <a:latin typeface="+mj-lt"/>
                <a:ea typeface="Calibri"/>
                <a:cs typeface="Calibri"/>
              </a:defRPr>
            </a:lvl1pPr>
          </a:lstStyle>
          <a:p>
            <a:r>
              <a:rPr lang="es-AR" sz="1400" dirty="0">
                <a:solidFill>
                  <a:schemeClr val="bg1"/>
                </a:solidFill>
                <a:sym typeface="Calibri"/>
              </a:rPr>
              <a:t>VALORES CENTRALES</a:t>
            </a:r>
            <a:endParaRPr sz="1400" dirty="0">
              <a:solidFill>
                <a:schemeClr val="bg1"/>
              </a:solidFill>
              <a:sym typeface="Calibri"/>
            </a:endParaRPr>
          </a:p>
        </p:txBody>
      </p:sp>
      <p:sp>
        <p:nvSpPr>
          <p:cNvPr id="22" name="Google Shape;283;p36"/>
          <p:cNvSpPr txBox="1"/>
          <p:nvPr/>
        </p:nvSpPr>
        <p:spPr>
          <a:xfrm>
            <a:off x="7692308" y="5462462"/>
            <a:ext cx="2186655" cy="299976"/>
          </a:xfrm>
          <a:prstGeom prst="rect">
            <a:avLst/>
          </a:prstGeom>
          <a:solidFill>
            <a:srgbClr val="E9644C"/>
          </a:solidFill>
          <a:ln>
            <a:noFill/>
          </a:ln>
        </p:spPr>
        <p:txBody>
          <a:bodyPr spcFirstLastPara="1" wrap="square" lIns="91425" tIns="45700" rIns="91425" bIns="45700" anchor="ctr" anchorCtr="0">
            <a:noAutofit/>
          </a:bodyPr>
          <a:lstStyle>
            <a:defPPr>
              <a:defRPr lang="es-AR"/>
            </a:defPPr>
            <a:lvl1pPr marR="0" lvl="0" indent="0" algn="ctr">
              <a:spcBef>
                <a:spcPts val="0"/>
              </a:spcBef>
              <a:spcAft>
                <a:spcPts val="0"/>
              </a:spcAft>
              <a:buNone/>
              <a:defRPr b="1">
                <a:solidFill>
                  <a:srgbClr val="0991D1"/>
                </a:solidFill>
                <a:latin typeface="+mj-lt"/>
                <a:ea typeface="Calibri"/>
                <a:cs typeface="Calibri"/>
              </a:defRPr>
            </a:lvl1pPr>
          </a:lstStyle>
          <a:p>
            <a:r>
              <a:rPr lang="es-AR" sz="1400" dirty="0">
                <a:solidFill>
                  <a:schemeClr val="bg1"/>
                </a:solidFill>
                <a:sym typeface="Calibri"/>
              </a:rPr>
              <a:t>PROPÓSITO O MISIÓN</a:t>
            </a:r>
            <a:endParaRPr sz="1400" dirty="0">
              <a:solidFill>
                <a:schemeClr val="bg1"/>
              </a:solidFill>
              <a:sym typeface="Calibri"/>
            </a:endParaRPr>
          </a:p>
        </p:txBody>
      </p:sp>
      <p:sp>
        <p:nvSpPr>
          <p:cNvPr id="23" name="Cerrar llave 22"/>
          <p:cNvSpPr/>
          <p:nvPr/>
        </p:nvSpPr>
        <p:spPr>
          <a:xfrm rot="5400000">
            <a:off x="5875873" y="1950255"/>
            <a:ext cx="323712" cy="7960658"/>
          </a:xfrm>
          <a:prstGeom prst="rightBrace">
            <a:avLst/>
          </a:prstGeom>
          <a:ln w="38100">
            <a:solidFill>
              <a:srgbClr val="7F7F7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sz="1400"/>
          </a:p>
        </p:txBody>
      </p:sp>
      <p:sp>
        <p:nvSpPr>
          <p:cNvPr id="24" name="Google Shape;283;p36"/>
          <p:cNvSpPr txBox="1"/>
          <p:nvPr/>
        </p:nvSpPr>
        <p:spPr>
          <a:xfrm>
            <a:off x="4965610" y="6294117"/>
            <a:ext cx="2186655" cy="484712"/>
          </a:xfrm>
          <a:prstGeom prst="rect">
            <a:avLst/>
          </a:prstGeom>
          <a:solidFill>
            <a:srgbClr val="0991D1"/>
          </a:solidFill>
          <a:ln>
            <a:noFill/>
          </a:ln>
        </p:spPr>
        <p:txBody>
          <a:bodyPr wrap="square" tIns="144000" bIns="144000">
            <a:spAutoFit/>
          </a:bodyPr>
          <a:lstStyle>
            <a:defPPr>
              <a:defRPr lang="es-AR"/>
            </a:defPPr>
            <a:lvl1pPr algn="ctr">
              <a:lnSpc>
                <a:spcPct val="90000"/>
              </a:lnSpc>
              <a:defRPr sz="1700" b="1">
                <a:solidFill>
                  <a:schemeClr val="bg1"/>
                </a:solidFill>
                <a:latin typeface="Calibri"/>
                <a:ea typeface="ヒラギノ角ゴ Pro W3" charset="0"/>
                <a:cs typeface="Calibri"/>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AR" sz="1400" dirty="0">
                <a:sym typeface="Calibri"/>
              </a:rPr>
              <a:t>EN QUÉ CREEMOS</a:t>
            </a:r>
            <a:endParaRPr sz="1400" dirty="0">
              <a:sym typeface="Calibri"/>
            </a:endParaRPr>
          </a:p>
        </p:txBody>
      </p:sp>
    </p:spTree>
    <p:extLst>
      <p:ext uri="{BB962C8B-B14F-4D97-AF65-F5344CB8AC3E}">
        <p14:creationId xmlns:p14="http://schemas.microsoft.com/office/powerpoint/2010/main" val="189862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6" name="Google Shape;134;p18"/>
          <p:cNvSpPr txBox="1"/>
          <p:nvPr/>
        </p:nvSpPr>
        <p:spPr>
          <a:xfrm>
            <a:off x="229460" y="2725931"/>
            <a:ext cx="8282528" cy="1765387"/>
          </a:xfrm>
          <a:prstGeom prst="rect">
            <a:avLst/>
          </a:prstGeom>
          <a:solidFill>
            <a:srgbClr val="00AD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chemeClr val="lt1"/>
                </a:solidFill>
                <a:latin typeface="Calibri"/>
                <a:cs typeface="Calibri"/>
                <a:sym typeface="Calibri"/>
              </a:rPr>
              <a:t>ADMINISTRACIÓN DEL TIEMPO Y DELEGACIÓN</a:t>
            </a:r>
            <a:endParaRPr dirty="0"/>
          </a:p>
        </p:txBody>
      </p:sp>
    </p:spTree>
    <p:extLst>
      <p:ext uri="{BB962C8B-B14F-4D97-AF65-F5344CB8AC3E}">
        <p14:creationId xmlns:p14="http://schemas.microsoft.com/office/powerpoint/2010/main" val="1276119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404965"/>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1231395" y="1702746"/>
            <a:ext cx="9014097"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sz="2800" b="1" dirty="0" smtClean="0">
                <a:solidFill>
                  <a:schemeClr val="bg1">
                    <a:lumMod val="50000"/>
                  </a:schemeClr>
                </a:solidFill>
                <a:latin typeface="Calibri"/>
                <a:ea typeface="ヒラギノ角ゴ Pro W3" charset="0"/>
                <a:cs typeface="Calibri"/>
              </a:rPr>
              <a:t>Objetivo:</a:t>
            </a:r>
          </a:p>
          <a:p>
            <a:pPr algn="ctr" eaLnBrk="1" hangingPunct="1">
              <a:lnSpc>
                <a:spcPts val="3200"/>
              </a:lnSpc>
            </a:pPr>
            <a:r>
              <a:rPr lang="es-ES_tradnl" b="1" dirty="0" smtClean="0">
                <a:solidFill>
                  <a:schemeClr val="bg1">
                    <a:lumMod val="50000"/>
                  </a:schemeClr>
                </a:solidFill>
                <a:latin typeface="Calibri"/>
                <a:ea typeface="ヒラギノ角ゴ Pro W3" charset="0"/>
                <a:cs typeface="Calibri"/>
              </a:rPr>
              <a:t>Dibujar los 9 puntos, Unir todos los puntos con 4 líneas , sin levantar el lápiz, sin pasar por el mismos punto y de una sola vez</a:t>
            </a:r>
            <a:endParaRPr lang="es-ES_tradnl" b="1" dirty="0" smtClean="0">
              <a:solidFill>
                <a:schemeClr val="bg1">
                  <a:lumMod val="50000"/>
                </a:schemeClr>
              </a:solidFill>
              <a:latin typeface="Calibri"/>
              <a:ea typeface="ヒラギノ角ゴ Pro W3" charset="0"/>
              <a:cs typeface="Calibri"/>
            </a:endParaRPr>
          </a:p>
        </p:txBody>
      </p:sp>
      <p:grpSp>
        <p:nvGrpSpPr>
          <p:cNvPr id="5" name="Grupo 4"/>
          <p:cNvGrpSpPr/>
          <p:nvPr/>
        </p:nvGrpSpPr>
        <p:grpSpPr>
          <a:xfrm>
            <a:off x="4437085" y="3327811"/>
            <a:ext cx="2748198" cy="2206050"/>
            <a:chOff x="4437085" y="2938071"/>
            <a:chExt cx="2748198" cy="2206050"/>
          </a:xfrm>
        </p:grpSpPr>
        <p:sp>
          <p:nvSpPr>
            <p:cNvPr id="3" name="Elipse 2"/>
            <p:cNvSpPr/>
            <p:nvPr/>
          </p:nvSpPr>
          <p:spPr>
            <a:xfrm>
              <a:off x="4437086" y="2938072"/>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8" name="Elipse 7"/>
            <p:cNvSpPr/>
            <p:nvPr/>
          </p:nvSpPr>
          <p:spPr>
            <a:xfrm>
              <a:off x="5668778" y="2938071"/>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0" name="Elipse 9"/>
            <p:cNvSpPr/>
            <p:nvPr/>
          </p:nvSpPr>
          <p:spPr>
            <a:xfrm>
              <a:off x="6900470" y="2938071"/>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2" name="Elipse 11"/>
            <p:cNvSpPr/>
            <p:nvPr/>
          </p:nvSpPr>
          <p:spPr>
            <a:xfrm>
              <a:off x="4437086" y="386995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3" name="Elipse 12"/>
            <p:cNvSpPr/>
            <p:nvPr/>
          </p:nvSpPr>
          <p:spPr>
            <a:xfrm>
              <a:off x="5668777" y="386995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4" name="Elipse 13"/>
            <p:cNvSpPr/>
            <p:nvPr/>
          </p:nvSpPr>
          <p:spPr>
            <a:xfrm>
              <a:off x="6900470" y="3869957"/>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5" name="Elipse 14"/>
            <p:cNvSpPr/>
            <p:nvPr/>
          </p:nvSpPr>
          <p:spPr>
            <a:xfrm>
              <a:off x="4437085" y="484431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6" name="Elipse 15"/>
            <p:cNvSpPr/>
            <p:nvPr/>
          </p:nvSpPr>
          <p:spPr>
            <a:xfrm>
              <a:off x="5668776" y="484431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7" name="Elipse 16"/>
            <p:cNvSpPr/>
            <p:nvPr/>
          </p:nvSpPr>
          <p:spPr>
            <a:xfrm>
              <a:off x="6900470" y="484431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grpSp>
    </p:spTree>
    <p:extLst>
      <p:ext uri="{BB962C8B-B14F-4D97-AF65-F5344CB8AC3E}">
        <p14:creationId xmlns:p14="http://schemas.microsoft.com/office/powerpoint/2010/main" val="29672769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6" name="CuadroTexto 25">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grpSp>
        <p:nvGrpSpPr>
          <p:cNvPr id="9" name="Grupo 8"/>
          <p:cNvGrpSpPr/>
          <p:nvPr/>
        </p:nvGrpSpPr>
        <p:grpSpPr>
          <a:xfrm>
            <a:off x="1828056" y="1896035"/>
            <a:ext cx="8198526" cy="3859306"/>
            <a:chOff x="1424644" y="2151529"/>
            <a:chExt cx="8198526" cy="3859306"/>
          </a:xfrm>
        </p:grpSpPr>
        <p:pic>
          <p:nvPicPr>
            <p:cNvPr id="6" name="Imagen 5"/>
            <p:cNvPicPr>
              <a:picLocks noChangeAspect="1"/>
            </p:cNvPicPr>
            <p:nvPr/>
          </p:nvPicPr>
          <p:blipFill>
            <a:blip r:embed="rId3"/>
            <a:stretch>
              <a:fillRect/>
            </a:stretch>
          </p:blipFill>
          <p:spPr>
            <a:xfrm>
              <a:off x="1424644" y="2151529"/>
              <a:ext cx="8198526" cy="3859306"/>
            </a:xfrm>
            <a:prstGeom prst="rect">
              <a:avLst/>
            </a:prstGeom>
          </p:spPr>
        </p:pic>
        <p:sp>
          <p:nvSpPr>
            <p:cNvPr id="48" name="Text Box 13"/>
            <p:cNvSpPr txBox="1">
              <a:spLocks noChangeArrowheads="1"/>
            </p:cNvSpPr>
            <p:nvPr/>
          </p:nvSpPr>
          <p:spPr bwMode="auto">
            <a:xfrm>
              <a:off x="4128246" y="3312971"/>
              <a:ext cx="5365377" cy="1536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200"/>
                </a:lnSpc>
              </a:pPr>
              <a:r>
                <a:rPr lang="es-ES_tradnl" sz="2800" b="1" dirty="0" smtClean="0">
                  <a:solidFill>
                    <a:schemeClr val="bg1">
                      <a:lumMod val="50000"/>
                    </a:schemeClr>
                  </a:solidFill>
                  <a:latin typeface="Calibri"/>
                  <a:ea typeface="ヒラギノ角ゴ Pro W3" charset="0"/>
                  <a:cs typeface="Calibri"/>
                </a:rPr>
                <a:t>“ Matar el tiempo </a:t>
              </a:r>
            </a:p>
            <a:p>
              <a:pPr algn="ctr" eaLnBrk="1" hangingPunct="1">
                <a:lnSpc>
                  <a:spcPts val="3200"/>
                </a:lnSpc>
              </a:pPr>
              <a:r>
                <a:rPr lang="es-ES_tradnl" sz="2800" b="1" dirty="0" smtClean="0">
                  <a:solidFill>
                    <a:schemeClr val="bg1">
                      <a:lumMod val="50000"/>
                    </a:schemeClr>
                  </a:solidFill>
                  <a:latin typeface="Calibri"/>
                  <a:ea typeface="ヒラギノ角ゴ Pro W3" charset="0"/>
                  <a:cs typeface="Calibri"/>
                </a:rPr>
                <a:t>no es un asesinato,</a:t>
              </a:r>
            </a:p>
            <a:p>
              <a:pPr algn="ctr" eaLnBrk="1" hangingPunct="1">
                <a:lnSpc>
                  <a:spcPts val="3200"/>
                </a:lnSpc>
              </a:pPr>
              <a:r>
                <a:rPr lang="es-ES_tradnl" sz="2800" b="1" dirty="0">
                  <a:solidFill>
                    <a:schemeClr val="bg1">
                      <a:lumMod val="50000"/>
                    </a:schemeClr>
                  </a:solidFill>
                  <a:latin typeface="Calibri"/>
                  <a:ea typeface="ヒラギノ角ゴ Pro W3" charset="0"/>
                  <a:cs typeface="Calibri"/>
                </a:rPr>
                <a:t>e</a:t>
              </a:r>
              <a:r>
                <a:rPr lang="es-ES_tradnl" sz="2800" b="1" dirty="0" smtClean="0">
                  <a:solidFill>
                    <a:schemeClr val="bg1">
                      <a:lumMod val="50000"/>
                    </a:schemeClr>
                  </a:solidFill>
                  <a:latin typeface="Calibri"/>
                  <a:ea typeface="ヒラギノ角ゴ Pro W3" charset="0"/>
                  <a:cs typeface="Calibri"/>
                </a:rPr>
                <a:t>s un suicidio”</a:t>
              </a:r>
            </a:p>
          </p:txBody>
        </p:sp>
      </p:grpSp>
    </p:spTree>
    <p:extLst>
      <p:ext uri="{BB962C8B-B14F-4D97-AF65-F5344CB8AC3E}">
        <p14:creationId xmlns:p14="http://schemas.microsoft.com/office/powerpoint/2010/main" val="31069658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0" name="Text Box 13"/>
          <p:cNvSpPr txBox="1">
            <a:spLocks noChangeArrowheads="1"/>
          </p:cNvSpPr>
          <p:nvPr/>
        </p:nvSpPr>
        <p:spPr bwMode="auto">
          <a:xfrm>
            <a:off x="552278" y="1474317"/>
            <a:ext cx="11405224" cy="1211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AR" dirty="0" smtClean="0">
                <a:solidFill>
                  <a:schemeClr val="bg1">
                    <a:lumMod val="50000"/>
                  </a:schemeClr>
                </a:solidFill>
                <a:latin typeface="Calibri"/>
                <a:ea typeface="ヒラギノ角ゴ Pro W3" charset="0"/>
                <a:cs typeface="Calibri"/>
              </a:rPr>
              <a:t>El uso efectivo del tiempo depende de un proceso simple de dos pasos:</a:t>
            </a:r>
            <a:endParaRPr lang="es-AR" dirty="0">
              <a:solidFill>
                <a:schemeClr val="bg1">
                  <a:lumMod val="50000"/>
                </a:schemeClr>
              </a:solidFill>
              <a:latin typeface="Calibri"/>
              <a:ea typeface="ヒラギノ角ゴ Pro W3" charset="0"/>
              <a:cs typeface="Calibri"/>
            </a:endParaRPr>
          </a:p>
          <a:p>
            <a:pPr eaLnBrk="1" hangingPunct="1">
              <a:lnSpc>
                <a:spcPts val="3200"/>
              </a:lnSpc>
            </a:pPr>
            <a:endParaRPr lang="es-ES_tradnl" sz="2800" dirty="0">
              <a:solidFill>
                <a:schemeClr val="bg1">
                  <a:lumMod val="50000"/>
                </a:schemeClr>
              </a:solidFill>
              <a:latin typeface="Calibri"/>
              <a:ea typeface="ヒラギノ角ゴ Pro W3" charset="0"/>
              <a:cs typeface="Calibri"/>
            </a:endParaRPr>
          </a:p>
        </p:txBody>
      </p:sp>
      <p:sp>
        <p:nvSpPr>
          <p:cNvPr id="21" name="Rectángulo redondeado 20"/>
          <p:cNvSpPr/>
          <p:nvPr/>
        </p:nvSpPr>
        <p:spPr>
          <a:xfrm>
            <a:off x="2145847" y="2764587"/>
            <a:ext cx="3024188" cy="2160551"/>
          </a:xfrm>
          <a:prstGeom prst="roundRect">
            <a:avLst/>
          </a:prstGeom>
          <a:solidFill>
            <a:srgbClr val="0991D1"/>
          </a:solidFill>
          <a:ln>
            <a:noFill/>
          </a:ln>
        </p:spPr>
        <p:txBody>
          <a:bodyPr wrap="square" tIns="144000" bIns="144000">
            <a:spAutoFit/>
          </a:bodyPr>
          <a:lstStyle/>
          <a:p>
            <a:pPr algn="ctr">
              <a:lnSpc>
                <a:spcPct val="90000"/>
              </a:lnSpc>
            </a:pPr>
            <a:r>
              <a:rPr lang="es-AR" sz="2000" b="1" dirty="0" smtClean="0">
                <a:solidFill>
                  <a:schemeClr val="bg1"/>
                </a:solidFill>
                <a:latin typeface="Calibri"/>
                <a:ea typeface="ヒラギノ角ゴ Pro W3" charset="0"/>
                <a:cs typeface="Calibri"/>
              </a:rPr>
              <a:t>1.</a:t>
            </a:r>
          </a:p>
          <a:p>
            <a:pPr algn="ctr">
              <a:lnSpc>
                <a:spcPct val="90000"/>
              </a:lnSpc>
            </a:pPr>
            <a:r>
              <a:rPr lang="es-AR" sz="2000" b="1" dirty="0" smtClean="0">
                <a:solidFill>
                  <a:schemeClr val="bg1"/>
                </a:solidFill>
                <a:latin typeface="Calibri"/>
                <a:ea typeface="ヒラギノ角ゴ Pro W3" charset="0"/>
                <a:cs typeface="Calibri"/>
              </a:rPr>
              <a:t>COMPRENDER LO QUE ES Y LO QUE NO ES IMPORTANTE PARA NOSOTROS</a:t>
            </a:r>
          </a:p>
          <a:p>
            <a:pPr algn="ctr">
              <a:lnSpc>
                <a:spcPct val="90000"/>
              </a:lnSpc>
            </a:pPr>
            <a:endParaRPr lang="es-AR" sz="2000" b="1" dirty="0">
              <a:solidFill>
                <a:schemeClr val="bg1"/>
              </a:solidFill>
              <a:latin typeface="Calibri"/>
              <a:ea typeface="ヒラギノ角ゴ Pro W3" charset="0"/>
              <a:cs typeface="Calibri"/>
            </a:endParaRPr>
          </a:p>
        </p:txBody>
      </p:sp>
      <p:sp>
        <p:nvSpPr>
          <p:cNvPr id="32" name="Rectángulo redondeado 31"/>
          <p:cNvSpPr/>
          <p:nvPr/>
        </p:nvSpPr>
        <p:spPr>
          <a:xfrm>
            <a:off x="6913564" y="2764587"/>
            <a:ext cx="3024187" cy="2160551"/>
          </a:xfrm>
          <a:prstGeom prst="roundRect">
            <a:avLst/>
          </a:prstGeom>
          <a:solidFill>
            <a:srgbClr val="0991D1"/>
          </a:solidFill>
          <a:ln>
            <a:noFill/>
          </a:ln>
        </p:spPr>
        <p:txBody>
          <a:bodyPr wrap="square" tIns="144000" bIns="144000">
            <a:spAutoFit/>
          </a:bodyPr>
          <a:lstStyle/>
          <a:p>
            <a:pPr algn="ctr">
              <a:lnSpc>
                <a:spcPct val="90000"/>
              </a:lnSpc>
            </a:pPr>
            <a:r>
              <a:rPr lang="es-AR" sz="2000" b="1" dirty="0" smtClean="0">
                <a:solidFill>
                  <a:schemeClr val="bg1"/>
                </a:solidFill>
                <a:latin typeface="Calibri"/>
                <a:ea typeface="ヒラギノ角ゴ Pro W3" charset="0"/>
                <a:cs typeface="Calibri"/>
              </a:rPr>
              <a:t>2. </a:t>
            </a:r>
          </a:p>
          <a:p>
            <a:pPr algn="ctr">
              <a:lnSpc>
                <a:spcPct val="90000"/>
              </a:lnSpc>
            </a:pPr>
            <a:r>
              <a:rPr lang="es-AR" sz="2000" b="1" dirty="0" smtClean="0">
                <a:solidFill>
                  <a:schemeClr val="bg1"/>
                </a:solidFill>
                <a:latin typeface="Calibri"/>
                <a:ea typeface="ヒラギノ角ゴ Pro W3" charset="0"/>
                <a:cs typeface="Calibri"/>
              </a:rPr>
              <a:t>DETECTAR Y ELEGIR LAS ACTIVIDADES CLAVES, QUE NOS GUIAN DIRECTAMENTE HACIA NUESTRAS METAS</a:t>
            </a:r>
            <a:endParaRPr lang="es-AR" sz="2000" b="1" dirty="0">
              <a:solidFill>
                <a:schemeClr val="bg1"/>
              </a:solidFill>
              <a:latin typeface="Calibri"/>
              <a:ea typeface="ヒラギノ角ゴ Pro W3" charset="0"/>
              <a:cs typeface="Calibri"/>
            </a:endParaRPr>
          </a:p>
        </p:txBody>
      </p:sp>
      <p:sp>
        <p:nvSpPr>
          <p:cNvPr id="11" name="CuadroTexto 10">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3361288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1" name="Rectángulo redondeado 20"/>
          <p:cNvSpPr/>
          <p:nvPr/>
        </p:nvSpPr>
        <p:spPr>
          <a:xfrm>
            <a:off x="203200" y="1381644"/>
            <a:ext cx="11684000" cy="628217"/>
          </a:xfrm>
          <a:prstGeom prst="roundRect">
            <a:avLst/>
          </a:prstGeom>
          <a:solidFill>
            <a:srgbClr val="0991D1"/>
          </a:solidFill>
          <a:ln>
            <a:noFill/>
          </a:ln>
        </p:spPr>
        <p:txBody>
          <a:bodyPr wrap="square" tIns="144000" bIns="144000">
            <a:spAutoFit/>
          </a:bodyPr>
          <a:lstStyle/>
          <a:p>
            <a:pPr algn="ctr">
              <a:lnSpc>
                <a:spcPct val="90000"/>
              </a:lnSpc>
            </a:pPr>
            <a:r>
              <a:rPr lang="es-AR" sz="2000" b="1" dirty="0">
                <a:solidFill>
                  <a:schemeClr val="bg1"/>
                </a:solidFill>
                <a:ea typeface="ヒラギノ角ゴ Pro W3" charset="0"/>
                <a:cs typeface="Calibri"/>
              </a:rPr>
              <a:t>2. </a:t>
            </a:r>
            <a:r>
              <a:rPr lang="es-AR" sz="2000" b="1" dirty="0" smtClean="0">
                <a:solidFill>
                  <a:schemeClr val="bg1"/>
                </a:solidFill>
                <a:ea typeface="ヒラギノ角ゴ Pro W3" charset="0"/>
                <a:cs typeface="Calibri"/>
              </a:rPr>
              <a:t>DETECTAR </a:t>
            </a:r>
            <a:r>
              <a:rPr lang="es-AR" sz="2000" b="1" dirty="0">
                <a:solidFill>
                  <a:schemeClr val="bg1"/>
                </a:solidFill>
                <a:ea typeface="ヒラギノ角ゴ Pro W3" charset="0"/>
                <a:cs typeface="Calibri"/>
              </a:rPr>
              <a:t>Y ELEGIR LAS ACTIVIDADES CLAVES, QUE NOS GUIAS DIRECTAMENTE HACIA NUESTRA METAS</a:t>
            </a:r>
          </a:p>
        </p:txBody>
      </p:sp>
      <p:sp>
        <p:nvSpPr>
          <p:cNvPr id="11" name="CuadroTexto 10">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sp>
        <p:nvSpPr>
          <p:cNvPr id="15" name="Rectángulo redondeado 14"/>
          <p:cNvSpPr/>
          <p:nvPr/>
        </p:nvSpPr>
        <p:spPr>
          <a:xfrm>
            <a:off x="1620838" y="2174617"/>
            <a:ext cx="8939212" cy="628217"/>
          </a:xfrm>
          <a:prstGeom prst="roundRect">
            <a:avLst/>
          </a:prstGeom>
          <a:solidFill>
            <a:srgbClr val="0991D1"/>
          </a:solidFill>
          <a:ln>
            <a:noFill/>
          </a:ln>
        </p:spPr>
        <p:txBody>
          <a:bodyPr wrap="square" tIns="144000" bIns="144000">
            <a:spAutoFit/>
          </a:bodyPr>
          <a:lstStyle/>
          <a:p>
            <a:pPr algn="ctr">
              <a:lnSpc>
                <a:spcPct val="90000"/>
              </a:lnSpc>
            </a:pPr>
            <a:r>
              <a:rPr lang="es-AR" sz="2000" b="1" dirty="0" smtClean="0">
                <a:solidFill>
                  <a:schemeClr val="bg1"/>
                </a:solidFill>
                <a:latin typeface="Calibri"/>
                <a:ea typeface="ヒラギノ角ゴ Pro W3" charset="0"/>
                <a:cs typeface="Calibri"/>
              </a:rPr>
              <a:t>CATEGORICE LAS ACTIVIDADES COTIDIANAS</a:t>
            </a:r>
            <a:endParaRPr lang="es-AR" sz="2000" b="1" dirty="0">
              <a:solidFill>
                <a:schemeClr val="bg1"/>
              </a:solidFill>
              <a:latin typeface="Calibri"/>
              <a:ea typeface="ヒラギノ角ゴ Pro W3" charset="0"/>
              <a:cs typeface="Calibri"/>
            </a:endParaRPr>
          </a:p>
        </p:txBody>
      </p:sp>
      <p:sp>
        <p:nvSpPr>
          <p:cNvPr id="16" name="Rectángulo redondeado 15"/>
          <p:cNvSpPr/>
          <p:nvPr/>
        </p:nvSpPr>
        <p:spPr>
          <a:xfrm>
            <a:off x="1631950" y="2974719"/>
            <a:ext cx="2916238" cy="3542196"/>
          </a:xfrm>
          <a:prstGeom prst="roundRect">
            <a:avLst/>
          </a:prstGeom>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b="1" dirty="0" smtClean="0">
                <a:solidFill>
                  <a:srgbClr val="333399"/>
                </a:solidFill>
              </a:rPr>
              <a:t>CLAVES</a:t>
            </a:r>
            <a:endParaRPr lang="es-AR" b="1" dirty="0">
              <a:solidFill>
                <a:srgbClr val="333399"/>
              </a:solidFill>
            </a:endParaRPr>
          </a:p>
          <a:p>
            <a:pPr algn="ctr">
              <a:defRPr/>
            </a:pPr>
            <a:endParaRPr lang="es-AR" b="1" dirty="0">
              <a:solidFill>
                <a:srgbClr val="333399"/>
              </a:solidFill>
            </a:endParaRPr>
          </a:p>
          <a:p>
            <a:pPr algn="just">
              <a:defRPr/>
            </a:pPr>
            <a:r>
              <a:rPr lang="es-AR" sz="1400" dirty="0" smtClean="0">
                <a:solidFill>
                  <a:srgbClr val="333399"/>
                </a:solidFill>
              </a:rPr>
              <a:t>Las actividades con altas retribuciones que nos dirigen directamente hacia nuestras prioridades y que no pueden delegarse. Por ejemplo:</a:t>
            </a:r>
          </a:p>
          <a:p>
            <a:pPr marL="285750" indent="-285750" algn="just">
              <a:buFont typeface="Wingdings" panose="05000000000000000000" pitchFamily="2" charset="2"/>
              <a:buChar char="§"/>
              <a:defRPr/>
            </a:pPr>
            <a:r>
              <a:rPr lang="es-AR" sz="1400" dirty="0" smtClean="0">
                <a:solidFill>
                  <a:srgbClr val="333399"/>
                </a:solidFill>
              </a:rPr>
              <a:t>Participar en un proyecto importante en el trabajo</a:t>
            </a:r>
          </a:p>
          <a:p>
            <a:pPr marL="285750" indent="-285750" algn="just">
              <a:buFont typeface="Wingdings" panose="05000000000000000000" pitchFamily="2" charset="2"/>
              <a:buChar char="§"/>
              <a:defRPr/>
            </a:pPr>
            <a:r>
              <a:rPr lang="es-AR" sz="1400" dirty="0" smtClean="0">
                <a:solidFill>
                  <a:srgbClr val="333399"/>
                </a:solidFill>
              </a:rPr>
              <a:t>Asistir a un acto escolar de mi hijo</a:t>
            </a:r>
          </a:p>
          <a:p>
            <a:pPr marL="285750" indent="-285750" algn="just">
              <a:buFont typeface="Wingdings" panose="05000000000000000000" pitchFamily="2" charset="2"/>
              <a:buChar char="§"/>
              <a:defRPr/>
            </a:pPr>
            <a:endParaRPr lang="es-AR" sz="1400" dirty="0">
              <a:solidFill>
                <a:srgbClr val="333399"/>
              </a:solidFill>
            </a:endParaRPr>
          </a:p>
        </p:txBody>
      </p:sp>
      <p:sp>
        <p:nvSpPr>
          <p:cNvPr id="17" name="Rectángulo redondeado 16"/>
          <p:cNvSpPr/>
          <p:nvPr/>
        </p:nvSpPr>
        <p:spPr>
          <a:xfrm>
            <a:off x="4656138" y="2965193"/>
            <a:ext cx="2952750" cy="3554341"/>
          </a:xfrm>
          <a:prstGeom prst="roundRect">
            <a:avLst/>
          </a:prstGeom>
          <a:solidFill>
            <a:srgbClr val="FFD5D6"/>
          </a:solidFill>
          <a:ln>
            <a:solidFill>
              <a:srgbClr val="FF5B5B"/>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b="1" dirty="0" smtClean="0">
                <a:solidFill>
                  <a:srgbClr val="FF5B5B"/>
                </a:solidFill>
              </a:rPr>
              <a:t>IMPORTANTES</a:t>
            </a:r>
            <a:endParaRPr lang="es-AR" b="1" dirty="0">
              <a:solidFill>
                <a:srgbClr val="FF5B5B"/>
              </a:solidFill>
            </a:endParaRPr>
          </a:p>
          <a:p>
            <a:pPr algn="ctr">
              <a:defRPr/>
            </a:pPr>
            <a:endParaRPr lang="es-AR" b="1" dirty="0">
              <a:solidFill>
                <a:srgbClr val="FF5B5B"/>
              </a:solidFill>
            </a:endParaRPr>
          </a:p>
          <a:p>
            <a:pPr algn="just">
              <a:defRPr/>
            </a:pPr>
            <a:r>
              <a:rPr lang="es-AR" sz="1400" dirty="0" smtClean="0">
                <a:solidFill>
                  <a:srgbClr val="FF5B5B"/>
                </a:solidFill>
              </a:rPr>
              <a:t>Contribuyen a lograr sus metas y objetivos, pero alguna otra persona podría realizarlas. Por ejemplo:</a:t>
            </a:r>
          </a:p>
          <a:p>
            <a:pPr marL="285750" indent="-285750" algn="just">
              <a:buFont typeface="Wingdings" panose="05000000000000000000" pitchFamily="2" charset="2"/>
              <a:buChar char="§"/>
              <a:defRPr/>
            </a:pPr>
            <a:r>
              <a:rPr lang="es-AR" altLang="es-AR" sz="1400" dirty="0" smtClean="0">
                <a:solidFill>
                  <a:srgbClr val="FF5B5B"/>
                </a:solidFill>
              </a:rPr>
              <a:t>Asistir a una reunión a la que otro miembro podría asistir.</a:t>
            </a:r>
          </a:p>
          <a:p>
            <a:pPr marL="285750" indent="-285750" algn="just">
              <a:buFont typeface="Wingdings" panose="05000000000000000000" pitchFamily="2" charset="2"/>
              <a:buChar char="§"/>
              <a:defRPr/>
            </a:pPr>
            <a:r>
              <a:rPr lang="es-AR" altLang="es-AR" sz="1400" dirty="0" smtClean="0">
                <a:solidFill>
                  <a:srgbClr val="FF5B5B"/>
                </a:solidFill>
              </a:rPr>
              <a:t>Lavar el auto o limpiar la casa</a:t>
            </a:r>
            <a:endParaRPr lang="es-AR" altLang="es-AR" dirty="0">
              <a:solidFill>
                <a:srgbClr val="FF5B5B"/>
              </a:solidFill>
            </a:endParaRPr>
          </a:p>
          <a:p>
            <a:pPr algn="just">
              <a:defRPr/>
            </a:pPr>
            <a:endParaRPr lang="es-ES" altLang="es-AR" b="1" dirty="0">
              <a:solidFill>
                <a:srgbClr val="FF5B5B"/>
              </a:solidFill>
            </a:endParaRPr>
          </a:p>
          <a:p>
            <a:pPr algn="just">
              <a:defRPr/>
            </a:pPr>
            <a:endParaRPr lang="es-AR" b="1" dirty="0">
              <a:solidFill>
                <a:srgbClr val="FF5B5B"/>
              </a:solidFill>
            </a:endParaRPr>
          </a:p>
        </p:txBody>
      </p:sp>
      <p:sp>
        <p:nvSpPr>
          <p:cNvPr id="18" name="Rectángulo redondeado 17"/>
          <p:cNvSpPr/>
          <p:nvPr/>
        </p:nvSpPr>
        <p:spPr>
          <a:xfrm>
            <a:off x="7716838" y="2974719"/>
            <a:ext cx="2843212" cy="3542196"/>
          </a:xfrm>
          <a:prstGeom prst="roundRect">
            <a:avLst/>
          </a:prstGeom>
          <a:solidFill>
            <a:srgbClr val="C1FFC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s-AR" altLang="es-AR" b="1" dirty="0" smtClean="0">
                <a:solidFill>
                  <a:srgbClr val="00B050"/>
                </a:solidFill>
              </a:rPr>
              <a:t>POCO IMPORTANTES</a:t>
            </a:r>
            <a:endParaRPr lang="es-AR" altLang="es-AR" b="1" dirty="0">
              <a:solidFill>
                <a:srgbClr val="00B050"/>
              </a:solidFill>
            </a:endParaRPr>
          </a:p>
          <a:p>
            <a:pPr algn="ctr">
              <a:defRPr/>
            </a:pPr>
            <a:endParaRPr lang="es-AR" altLang="es-AR" b="1" dirty="0">
              <a:solidFill>
                <a:srgbClr val="00B050"/>
              </a:solidFill>
            </a:endParaRPr>
          </a:p>
          <a:p>
            <a:pPr algn="just">
              <a:defRPr/>
            </a:pPr>
            <a:r>
              <a:rPr lang="es-AR" altLang="es-AR" sz="1400" dirty="0" smtClean="0">
                <a:solidFill>
                  <a:srgbClr val="00B050"/>
                </a:solidFill>
              </a:rPr>
              <a:t>Actividades que consumen tiempo y tienen poca o  ninguna contribución. A veces parasen urgentes, pero tienen poco que ver con sus prioridades y deberían ser eliminadas de su rutina. Por ejemplo:</a:t>
            </a:r>
          </a:p>
          <a:p>
            <a:pPr marL="285750" indent="-285750" algn="just">
              <a:buFont typeface="Wingdings" panose="05000000000000000000" pitchFamily="2" charset="2"/>
              <a:buChar char="§"/>
              <a:defRPr/>
            </a:pPr>
            <a:r>
              <a:rPr lang="es-AR" altLang="es-AR" sz="1400" dirty="0" smtClean="0">
                <a:solidFill>
                  <a:srgbClr val="00B050"/>
                </a:solidFill>
              </a:rPr>
              <a:t>Hacer informes rutinarios que no se usan</a:t>
            </a:r>
          </a:p>
          <a:p>
            <a:pPr marL="285750" indent="-285750" algn="just">
              <a:buFont typeface="Wingdings" panose="05000000000000000000" pitchFamily="2" charset="2"/>
              <a:buChar char="§"/>
              <a:defRPr/>
            </a:pPr>
            <a:r>
              <a:rPr lang="es-AR" altLang="es-AR" sz="1400" dirty="0" smtClean="0">
                <a:solidFill>
                  <a:srgbClr val="00B050"/>
                </a:solidFill>
              </a:rPr>
              <a:t>Actividades recreativas inútiles</a:t>
            </a:r>
          </a:p>
          <a:p>
            <a:pPr>
              <a:defRPr/>
            </a:pPr>
            <a:endParaRPr lang="es-AR" altLang="es-AR" sz="1400" dirty="0">
              <a:solidFill>
                <a:srgbClr val="00B050"/>
              </a:solidFill>
            </a:endParaRPr>
          </a:p>
          <a:p>
            <a:pPr marL="285750" indent="-285750">
              <a:buFont typeface="Wingdings" panose="05000000000000000000" pitchFamily="2" charset="2"/>
              <a:buChar char="§"/>
              <a:defRPr/>
            </a:pPr>
            <a:endParaRPr lang="es-AR" dirty="0">
              <a:solidFill>
                <a:srgbClr val="00B050"/>
              </a:solidFill>
            </a:endParaRPr>
          </a:p>
        </p:txBody>
      </p:sp>
      <p:sp>
        <p:nvSpPr>
          <p:cNvPr id="9" name="25 Elipse"/>
          <p:cNvSpPr>
            <a:spLocks noChangeAspect="1"/>
          </p:cNvSpPr>
          <p:nvPr/>
        </p:nvSpPr>
        <p:spPr>
          <a:xfrm>
            <a:off x="1739636" y="4116826"/>
            <a:ext cx="2700866" cy="1251073"/>
          </a:xfrm>
          <a:prstGeom prst="ellipse">
            <a:avLst/>
          </a:prstGeom>
          <a:solidFill>
            <a:srgbClr val="EE53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3000"/>
              </a:lnSpc>
              <a:defRPr/>
            </a:pPr>
            <a:r>
              <a:rPr lang="es-ES_tradnl" sz="1600" b="1" dirty="0" smtClean="0">
                <a:solidFill>
                  <a:srgbClr val="FFFFFF"/>
                </a:solidFill>
                <a:latin typeface="Calibri"/>
                <a:ea typeface="ヒラギノ角ゴ Pro W3" charset="0"/>
                <a:cs typeface="Calibri"/>
              </a:rPr>
              <a:t>¡HAGALO!</a:t>
            </a:r>
            <a:endParaRPr lang="es-ES_tradnl" sz="1600" b="1" dirty="0">
              <a:solidFill>
                <a:srgbClr val="FFFFFF"/>
              </a:solidFill>
              <a:latin typeface="Calibri"/>
              <a:ea typeface="ヒラギノ角ゴ Pro W3" charset="0"/>
              <a:cs typeface="Calibri"/>
            </a:endParaRPr>
          </a:p>
        </p:txBody>
      </p:sp>
      <p:sp>
        <p:nvSpPr>
          <p:cNvPr id="10" name="25 Elipse"/>
          <p:cNvSpPr>
            <a:spLocks noChangeAspect="1"/>
          </p:cNvSpPr>
          <p:nvPr/>
        </p:nvSpPr>
        <p:spPr>
          <a:xfrm>
            <a:off x="4782080" y="4116825"/>
            <a:ext cx="2700866" cy="1251073"/>
          </a:xfrm>
          <a:prstGeom prst="ellipse">
            <a:avLst/>
          </a:prstGeom>
          <a:solidFill>
            <a:srgbClr val="EE53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3000"/>
              </a:lnSpc>
              <a:defRPr/>
            </a:pPr>
            <a:r>
              <a:rPr lang="es-ES_tradnl" sz="1600" b="1" dirty="0" smtClean="0">
                <a:solidFill>
                  <a:srgbClr val="FFFFFF"/>
                </a:solidFill>
                <a:latin typeface="Calibri"/>
                <a:ea typeface="ヒラギノ角ゴ Pro W3" charset="0"/>
                <a:cs typeface="Calibri"/>
              </a:rPr>
              <a:t>¡DELEGELO!</a:t>
            </a:r>
            <a:endParaRPr lang="es-ES_tradnl" sz="1600" b="1" dirty="0">
              <a:solidFill>
                <a:srgbClr val="FFFFFF"/>
              </a:solidFill>
              <a:latin typeface="Calibri"/>
              <a:ea typeface="ヒラギノ角ゴ Pro W3" charset="0"/>
              <a:cs typeface="Calibri"/>
            </a:endParaRPr>
          </a:p>
        </p:txBody>
      </p:sp>
      <p:sp>
        <p:nvSpPr>
          <p:cNvPr id="12" name="25 Elipse"/>
          <p:cNvSpPr>
            <a:spLocks noChangeAspect="1"/>
          </p:cNvSpPr>
          <p:nvPr/>
        </p:nvSpPr>
        <p:spPr>
          <a:xfrm>
            <a:off x="7859184" y="4116825"/>
            <a:ext cx="2700866" cy="1251073"/>
          </a:xfrm>
          <a:prstGeom prst="ellipse">
            <a:avLst/>
          </a:prstGeom>
          <a:solidFill>
            <a:srgbClr val="EE534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3000"/>
              </a:lnSpc>
              <a:defRPr/>
            </a:pPr>
            <a:r>
              <a:rPr lang="es-ES_tradnl" sz="1600" b="1" dirty="0" smtClean="0">
                <a:solidFill>
                  <a:srgbClr val="FFFFFF"/>
                </a:solidFill>
                <a:latin typeface="Calibri"/>
                <a:ea typeface="ヒラギノ角ゴ Pro W3" charset="0"/>
                <a:cs typeface="Calibri"/>
              </a:rPr>
              <a:t>¡NO LO HAGA!</a:t>
            </a:r>
            <a:endParaRPr lang="es-ES_tradnl" sz="1600" b="1" dirty="0">
              <a:solidFill>
                <a:srgbClr val="FFFFFF"/>
              </a:solidFill>
              <a:latin typeface="Calibri"/>
              <a:ea typeface="ヒラギノ角ゴ Pro W3" charset="0"/>
              <a:cs typeface="Calibri"/>
            </a:endParaRPr>
          </a:p>
        </p:txBody>
      </p:sp>
    </p:spTree>
    <p:extLst>
      <p:ext uri="{BB962C8B-B14F-4D97-AF65-F5344CB8AC3E}">
        <p14:creationId xmlns:p14="http://schemas.microsoft.com/office/powerpoint/2010/main" val="11193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Razones por las que utilizamos nuestro tiempo de manera ineficaz:</a:t>
            </a:r>
          </a:p>
        </p:txBody>
      </p:sp>
      <p:sp>
        <p:nvSpPr>
          <p:cNvPr id="20" name="Text Box 13"/>
          <p:cNvSpPr txBox="1">
            <a:spLocks noChangeArrowheads="1"/>
          </p:cNvSpPr>
          <p:nvPr/>
        </p:nvSpPr>
        <p:spPr bwMode="auto">
          <a:xfrm>
            <a:off x="4728549" y="3567567"/>
            <a:ext cx="6517973"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Producto de malos hábitos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Las actividades poco importantes son fáciles y rápidas. </a:t>
            </a:r>
            <a:endParaRPr lang="es-ES_tradnl" sz="2000" dirty="0">
              <a:solidFill>
                <a:schemeClr val="bg1">
                  <a:lumMod val="50000"/>
                </a:schemeClr>
              </a:solidFill>
              <a:latin typeface="Calibri"/>
              <a:ea typeface="ヒラギノ角ゴ Pro W3" charset="0"/>
              <a:cs typeface="Calibri"/>
            </a:endParaRP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A veces nos vemos presionados a hacer actividades claves de otras personas </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Nos sentimos satisfecho de creer que hemos hecho muchas cosas, que estamos ocupados, a pesar de ser improductivos.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También depende de nuestro estilo de COMPORTAMIENTO</a:t>
            </a:r>
          </a:p>
          <a:p>
            <a:pPr algn="just" eaLnBrk="1" hangingPunct="1">
              <a:lnSpc>
                <a:spcPts val="3200"/>
              </a:lnSpc>
              <a:buClr>
                <a:schemeClr val="accent1"/>
              </a:buClr>
            </a:pPr>
            <a:endParaRPr lang="es-ES_tradnl" sz="2000" dirty="0">
              <a:solidFill>
                <a:schemeClr val="bg1">
                  <a:lumMod val="50000"/>
                </a:schemeClr>
              </a:solidFill>
              <a:latin typeface="Calibri"/>
              <a:ea typeface="ヒラギノ角ゴ Pro W3" charset="0"/>
              <a:cs typeface="Calibri"/>
            </a:endParaRPr>
          </a:p>
        </p:txBody>
      </p:sp>
      <p:sp>
        <p:nvSpPr>
          <p:cNvPr id="7" name="CuadroTexto 6">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pic>
        <p:nvPicPr>
          <p:cNvPr id="8" name="Picture 7" descr="C:\Users\Vilma\Desktop\1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2484892"/>
            <a:ext cx="3205162"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7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Los estilos de comportamiento y la administración del tiempo:</a:t>
            </a:r>
          </a:p>
        </p:txBody>
      </p:sp>
      <p:sp>
        <p:nvSpPr>
          <p:cNvPr id="7" name="CuadroTexto 6">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sp>
        <p:nvSpPr>
          <p:cNvPr id="10"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CONTROLADOR</a:t>
            </a:r>
          </a:p>
          <a:p>
            <a:pPr algn="ctr">
              <a:defRPr/>
            </a:pPr>
            <a:r>
              <a:rPr lang="es-AR" sz="1600" dirty="0" smtClean="0">
                <a:solidFill>
                  <a:schemeClr val="bg1"/>
                </a:solidFill>
                <a:latin typeface="Calibri"/>
                <a:cs typeface="Calibri"/>
              </a:rPr>
              <a:t>Dominante y formal</a:t>
            </a:r>
            <a:endParaRPr lang="es-AR" sz="1600" dirty="0">
              <a:solidFill>
                <a:schemeClr val="bg1"/>
              </a:solidFill>
              <a:latin typeface="Calibri"/>
              <a:cs typeface="Calibri"/>
            </a:endParaRPr>
          </a:p>
        </p:txBody>
      </p:sp>
      <p:sp>
        <p:nvSpPr>
          <p:cNvPr id="12" name="31 Rectángulo"/>
          <p:cNvSpPr/>
          <p:nvPr/>
        </p:nvSpPr>
        <p:spPr>
          <a:xfrm>
            <a:off x="4296398" y="2680308"/>
            <a:ext cx="7169888"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Tienden a estar enfocados en las tareas y a menudo se olvidan de los asuntos relacionados con las personas, que podrían ser críticos para lograr sus metas y objetivos.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Generalmente intentan concentrarse en todas las actividades (Claves – Importantes – Poco importantes) cuando deberían enfocarse en crear un equipo coherente, compartir una visión o solicitar la participación de los demás.</a:t>
            </a:r>
          </a:p>
          <a:p>
            <a:pPr algn="just">
              <a:lnSpc>
                <a:spcPct val="90000"/>
              </a:lnSpc>
              <a:spcBef>
                <a:spcPct val="50000"/>
              </a:spcBef>
              <a:buClr>
                <a:schemeClr val="bg1"/>
              </a:buClr>
              <a:defRPr/>
            </a:pPr>
            <a:endParaRPr lang="es-ES_tradnl" altLang="es-AR" sz="2000" dirty="0" smtClean="0">
              <a:solidFill>
                <a:schemeClr val="bg1"/>
              </a:solidFill>
              <a:latin typeface="Calibri"/>
              <a:ea typeface="ヒラギノ角ゴ Pro W3" pitchFamily="-107" charset="-128"/>
              <a:cs typeface="Calibri"/>
            </a:endParaRPr>
          </a:p>
          <a:p>
            <a:pPr algn="ctr">
              <a:lnSpc>
                <a:spcPct val="90000"/>
              </a:lnSpc>
              <a:spcBef>
                <a:spcPct val="50000"/>
              </a:spcBef>
              <a:buClr>
                <a:schemeClr val="bg1"/>
              </a:buClr>
              <a:defRPr/>
            </a:pPr>
            <a:r>
              <a:rPr lang="es-ES_tradnl" altLang="es-AR" sz="2000" dirty="0" smtClean="0">
                <a:solidFill>
                  <a:schemeClr val="bg1"/>
                </a:solidFill>
                <a:latin typeface="Calibri"/>
                <a:ea typeface="ヒラギノ角ゴ Pro W3" pitchFamily="-107" charset="-128"/>
                <a:cs typeface="Calibri"/>
              </a:rPr>
              <a:t>“Si lo hago yo se hace a mi modo y va a estar bien hecho”</a:t>
            </a:r>
            <a:endParaRPr lang="es-ES_tradnl" altLang="es-AR" sz="2000" dirty="0">
              <a:solidFill>
                <a:schemeClr val="bg1"/>
              </a:solidFill>
              <a:latin typeface="Calibri"/>
              <a:ea typeface="ヒラギノ角ゴ Pro W3" pitchFamily="-107" charset="-128"/>
              <a:cs typeface="Calibri"/>
            </a:endParaRPr>
          </a:p>
        </p:txBody>
      </p:sp>
    </p:spTree>
    <p:extLst>
      <p:ext uri="{BB962C8B-B14F-4D97-AF65-F5344CB8AC3E}">
        <p14:creationId xmlns:p14="http://schemas.microsoft.com/office/powerpoint/2010/main" val="344247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Los estilos de comportamiento y la administración del tiempo:</a:t>
            </a:r>
          </a:p>
        </p:txBody>
      </p:sp>
      <p:sp>
        <p:nvSpPr>
          <p:cNvPr id="7" name="CuadroTexto 6">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sp>
        <p:nvSpPr>
          <p:cNvPr id="10"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cs typeface="Calibri"/>
              </a:rPr>
              <a:t>PROMOVEDOR</a:t>
            </a:r>
            <a:endParaRPr lang="es-AR" sz="3200" b="1" dirty="0">
              <a:solidFill>
                <a:schemeClr val="bg1"/>
              </a:solidFill>
              <a:cs typeface="Calibri"/>
            </a:endParaRPr>
          </a:p>
        </p:txBody>
      </p:sp>
      <p:sp>
        <p:nvSpPr>
          <p:cNvPr id="12" name="31 Rectángulo"/>
          <p:cNvSpPr/>
          <p:nvPr/>
        </p:nvSpPr>
        <p:spPr>
          <a:xfrm>
            <a:off x="4296398" y="2680308"/>
            <a:ext cx="7169888"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Tienden a ser más creativos, a menudo comienzan más de lo que pueden terminar.</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Disfrutan las fases iniciales de los proyectos y podrían dejar proyectos importantes sin terminar para apresurarse a comenzar algo nuevo.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Deberían enfocarse y finalizar las actividades claves, antes de iniciar una nueva</a:t>
            </a:r>
          </a:p>
          <a:p>
            <a:pPr algn="just">
              <a:lnSpc>
                <a:spcPct val="90000"/>
              </a:lnSpc>
              <a:spcBef>
                <a:spcPct val="50000"/>
              </a:spcBef>
              <a:buClr>
                <a:schemeClr val="bg1"/>
              </a:buClr>
              <a:defRPr/>
            </a:pPr>
            <a:endParaRPr lang="es-ES_tradnl" altLang="es-AR" sz="2000" dirty="0" smtClean="0">
              <a:solidFill>
                <a:schemeClr val="bg1"/>
              </a:solidFill>
              <a:latin typeface="Calibri"/>
              <a:ea typeface="ヒラギノ角ゴ Pro W3" pitchFamily="-107" charset="-128"/>
              <a:cs typeface="Calibri"/>
            </a:endParaRPr>
          </a:p>
          <a:p>
            <a:pPr algn="ctr">
              <a:lnSpc>
                <a:spcPct val="90000"/>
              </a:lnSpc>
              <a:spcBef>
                <a:spcPct val="50000"/>
              </a:spcBef>
              <a:buClr>
                <a:schemeClr val="bg1"/>
              </a:buClr>
              <a:defRPr/>
            </a:pPr>
            <a:r>
              <a:rPr lang="es-ES_tradnl" altLang="es-AR" sz="2000" dirty="0" smtClean="0">
                <a:solidFill>
                  <a:schemeClr val="bg1"/>
                </a:solidFill>
                <a:latin typeface="Calibri"/>
                <a:ea typeface="ヒラギノ角ゴ Pro W3" pitchFamily="-107" charset="-128"/>
                <a:cs typeface="Calibri"/>
              </a:rPr>
              <a:t>“Si lo hago estará hecho más rápido. No hay tiempo para enseñar a los otros”</a:t>
            </a:r>
            <a:endParaRPr lang="es-ES_tradnl" altLang="es-AR" sz="2000" dirty="0">
              <a:solidFill>
                <a:schemeClr val="bg1"/>
              </a:solidFill>
              <a:latin typeface="Calibri"/>
              <a:ea typeface="ヒラギノ角ゴ Pro W3" pitchFamily="-107" charset="-128"/>
              <a:cs typeface="Calibri"/>
            </a:endParaRPr>
          </a:p>
        </p:txBody>
      </p:sp>
      <p:sp>
        <p:nvSpPr>
          <p:cNvPr id="2" name="Rectángulo 1"/>
          <p:cNvSpPr/>
          <p:nvPr/>
        </p:nvSpPr>
        <p:spPr>
          <a:xfrm>
            <a:off x="1515292" y="3587932"/>
            <a:ext cx="2647406" cy="679269"/>
          </a:xfrm>
          <a:prstGeom prst="rect">
            <a:avLst/>
          </a:prstGeom>
          <a:solidFill>
            <a:srgbClr val="7F7F7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210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Los estilos de comportamiento y la administración del tiempo:</a:t>
            </a:r>
          </a:p>
        </p:txBody>
      </p:sp>
      <p:sp>
        <p:nvSpPr>
          <p:cNvPr id="7" name="CuadroTexto 6">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sp>
        <p:nvSpPr>
          <p:cNvPr id="10"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ANALIZADOR</a:t>
            </a:r>
          </a:p>
          <a:p>
            <a:pPr algn="ctr">
              <a:defRPr/>
            </a:pPr>
            <a:r>
              <a:rPr lang="es-AR" sz="1600" dirty="0" smtClean="0">
                <a:solidFill>
                  <a:schemeClr val="bg1"/>
                </a:solidFill>
                <a:latin typeface="Calibri"/>
                <a:cs typeface="Calibri"/>
              </a:rPr>
              <a:t>Flexible </a:t>
            </a:r>
            <a:r>
              <a:rPr lang="es-AR" sz="1600" dirty="0">
                <a:solidFill>
                  <a:schemeClr val="bg1"/>
                </a:solidFill>
                <a:latin typeface="Calibri"/>
                <a:cs typeface="Calibri"/>
              </a:rPr>
              <a:t> </a:t>
            </a:r>
            <a:r>
              <a:rPr lang="es-AR" sz="1600" dirty="0" smtClean="0">
                <a:solidFill>
                  <a:schemeClr val="bg1"/>
                </a:solidFill>
                <a:latin typeface="Calibri"/>
                <a:cs typeface="Calibri"/>
              </a:rPr>
              <a:t>y formal</a:t>
            </a:r>
            <a:endParaRPr lang="es-AR" sz="1600" dirty="0">
              <a:solidFill>
                <a:schemeClr val="bg1"/>
              </a:solidFill>
              <a:latin typeface="Calibri"/>
              <a:cs typeface="Calibri"/>
            </a:endParaRPr>
          </a:p>
        </p:txBody>
      </p:sp>
      <p:sp>
        <p:nvSpPr>
          <p:cNvPr id="12" name="31 Rectángulo"/>
          <p:cNvSpPr/>
          <p:nvPr/>
        </p:nvSpPr>
        <p:spPr>
          <a:xfrm>
            <a:off x="4296398" y="2680308"/>
            <a:ext cx="7169888"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Tienden a ser minuciosos y podrían trabarse en los detalles y perder el enfoque en los objetivos.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Tienden a seguir buscando información adicional antes de tomar decisiones y elegir.</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Como son tan detallistas en todas sus actividades, tienden a tener dificultades para establecer prioridades</a:t>
            </a:r>
          </a:p>
          <a:p>
            <a:pPr algn="just">
              <a:lnSpc>
                <a:spcPct val="90000"/>
              </a:lnSpc>
              <a:spcBef>
                <a:spcPct val="50000"/>
              </a:spcBef>
              <a:buClr>
                <a:schemeClr val="bg1"/>
              </a:buClr>
              <a:defRPr/>
            </a:pPr>
            <a:endParaRPr lang="es-ES_tradnl" altLang="es-AR" sz="2000" dirty="0" smtClean="0">
              <a:solidFill>
                <a:schemeClr val="bg1"/>
              </a:solidFill>
              <a:latin typeface="Calibri"/>
              <a:ea typeface="ヒラギノ角ゴ Pro W3" pitchFamily="-107" charset="-128"/>
              <a:cs typeface="Calibri"/>
            </a:endParaRPr>
          </a:p>
          <a:p>
            <a:pPr algn="ctr">
              <a:lnSpc>
                <a:spcPct val="90000"/>
              </a:lnSpc>
              <a:spcBef>
                <a:spcPct val="50000"/>
              </a:spcBef>
              <a:buClr>
                <a:schemeClr val="bg1"/>
              </a:buClr>
              <a:defRPr/>
            </a:pPr>
            <a:r>
              <a:rPr lang="es-ES_tradnl" altLang="es-AR" sz="2000" dirty="0" smtClean="0">
                <a:solidFill>
                  <a:schemeClr val="bg1"/>
                </a:solidFill>
                <a:latin typeface="Calibri"/>
                <a:ea typeface="ヒラギノ角ゴ Pro W3" pitchFamily="-107" charset="-128"/>
                <a:cs typeface="Calibri"/>
              </a:rPr>
              <a:t>“Falta más información. Yo puedo recolectar la información necesaria para hacer un excelente trabajo”</a:t>
            </a:r>
            <a:endParaRPr lang="es-ES_tradnl" altLang="es-AR" sz="2000" dirty="0">
              <a:solidFill>
                <a:schemeClr val="bg1"/>
              </a:solidFill>
              <a:latin typeface="Calibri"/>
              <a:ea typeface="ヒラギノ角ゴ Pro W3" pitchFamily="-107" charset="-128"/>
              <a:cs typeface="Calibri"/>
            </a:endParaRPr>
          </a:p>
        </p:txBody>
      </p:sp>
    </p:spTree>
    <p:extLst>
      <p:ext uri="{BB962C8B-B14F-4D97-AF65-F5344CB8AC3E}">
        <p14:creationId xmlns:p14="http://schemas.microsoft.com/office/powerpoint/2010/main" val="24062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Los estilos de comportamiento y la administración del tiempo:</a:t>
            </a:r>
          </a:p>
        </p:txBody>
      </p:sp>
      <p:sp>
        <p:nvSpPr>
          <p:cNvPr id="7" name="CuadroTexto 6">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sp>
        <p:nvSpPr>
          <p:cNvPr id="10" name="7 Rectángulo"/>
          <p:cNvSpPr/>
          <p:nvPr/>
        </p:nvSpPr>
        <p:spPr>
          <a:xfrm>
            <a:off x="1272211" y="2670651"/>
            <a:ext cx="2952750" cy="3973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CONFORTADOR</a:t>
            </a:r>
          </a:p>
          <a:p>
            <a:pPr algn="ctr">
              <a:defRPr/>
            </a:pPr>
            <a:r>
              <a:rPr lang="es-AR" sz="1600" dirty="0" smtClean="0">
                <a:solidFill>
                  <a:schemeClr val="bg1"/>
                </a:solidFill>
                <a:latin typeface="Calibri"/>
                <a:cs typeface="Calibri"/>
              </a:rPr>
              <a:t>Flexible </a:t>
            </a:r>
            <a:r>
              <a:rPr lang="es-AR" sz="1600" dirty="0">
                <a:solidFill>
                  <a:schemeClr val="bg1"/>
                </a:solidFill>
                <a:latin typeface="Calibri"/>
                <a:cs typeface="Calibri"/>
              </a:rPr>
              <a:t> </a:t>
            </a:r>
            <a:r>
              <a:rPr lang="es-AR" sz="1600" dirty="0" smtClean="0">
                <a:solidFill>
                  <a:schemeClr val="bg1"/>
                </a:solidFill>
                <a:latin typeface="Calibri"/>
                <a:cs typeface="Calibri"/>
              </a:rPr>
              <a:t>e informal</a:t>
            </a:r>
            <a:endParaRPr lang="es-AR" sz="1600" dirty="0">
              <a:solidFill>
                <a:schemeClr val="bg1"/>
              </a:solidFill>
              <a:latin typeface="Calibri"/>
              <a:cs typeface="Calibri"/>
            </a:endParaRPr>
          </a:p>
        </p:txBody>
      </p:sp>
      <p:sp>
        <p:nvSpPr>
          <p:cNvPr id="12" name="31 Rectángulo"/>
          <p:cNvSpPr/>
          <p:nvPr/>
        </p:nvSpPr>
        <p:spPr>
          <a:xfrm>
            <a:off x="4296398" y="2680308"/>
            <a:ext cx="7169888" cy="39633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Tienden a establecer buenas relaciones y a menudo tratan de complacer a todos y tiene dificultades para decir “NO”.</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Su deseo de complacer provoca que dediquen tiempo a actividades claves de otras personas en vez de realizar las propias.</a:t>
            </a:r>
          </a:p>
          <a:p>
            <a:pPr marL="285750" indent="-285750" algn="just">
              <a:lnSpc>
                <a:spcPct val="90000"/>
              </a:lnSpc>
              <a:spcBef>
                <a:spcPct val="50000"/>
              </a:spcBef>
              <a:buClr>
                <a:schemeClr val="bg1"/>
              </a:buClr>
              <a:buFont typeface="Wingdings" panose="05000000000000000000" pitchFamily="2" charset="2"/>
              <a:buChar char="§"/>
              <a:defRPr/>
            </a:pPr>
            <a:r>
              <a:rPr lang="es-ES_tradnl" altLang="es-AR" sz="2000" dirty="0" smtClean="0">
                <a:solidFill>
                  <a:schemeClr val="bg1"/>
                </a:solidFill>
                <a:latin typeface="Calibri"/>
                <a:ea typeface="ヒラギノ角ゴ Pro W3" pitchFamily="-107" charset="-128"/>
                <a:cs typeface="Calibri"/>
              </a:rPr>
              <a:t>Como evitan el conflicto, aceptan demasiados proyectos y tratan de hacerlos ellos mismos en lugar de delegar o rechazar proyectos adicionales</a:t>
            </a:r>
          </a:p>
          <a:p>
            <a:pPr algn="just">
              <a:lnSpc>
                <a:spcPct val="90000"/>
              </a:lnSpc>
              <a:spcBef>
                <a:spcPct val="50000"/>
              </a:spcBef>
              <a:buClr>
                <a:schemeClr val="bg1"/>
              </a:buClr>
              <a:defRPr/>
            </a:pPr>
            <a:endParaRPr lang="es-ES_tradnl" altLang="es-AR" sz="2000" dirty="0" smtClean="0">
              <a:solidFill>
                <a:schemeClr val="bg1"/>
              </a:solidFill>
              <a:latin typeface="Calibri"/>
              <a:ea typeface="ヒラギノ角ゴ Pro W3" pitchFamily="-107" charset="-128"/>
              <a:cs typeface="Calibri"/>
            </a:endParaRPr>
          </a:p>
          <a:p>
            <a:pPr algn="ctr">
              <a:lnSpc>
                <a:spcPct val="90000"/>
              </a:lnSpc>
              <a:spcBef>
                <a:spcPct val="50000"/>
              </a:spcBef>
              <a:buClr>
                <a:schemeClr val="bg1"/>
              </a:buClr>
              <a:defRPr/>
            </a:pPr>
            <a:r>
              <a:rPr lang="es-ES_tradnl" altLang="es-AR" sz="2000" dirty="0" smtClean="0">
                <a:solidFill>
                  <a:schemeClr val="bg1"/>
                </a:solidFill>
                <a:latin typeface="Calibri"/>
                <a:ea typeface="ヒラギノ角ゴ Pro W3" pitchFamily="-107" charset="-128"/>
                <a:cs typeface="Calibri"/>
              </a:rPr>
              <a:t>“No puedo dejar de ayudar a quien lo necesita. No voy a delegar esta tarea que no le gusta”</a:t>
            </a:r>
            <a:endParaRPr lang="es-ES_tradnl" altLang="es-AR" sz="2000" dirty="0">
              <a:solidFill>
                <a:schemeClr val="bg1"/>
              </a:solidFill>
              <a:latin typeface="Calibri"/>
              <a:ea typeface="ヒラギノ角ゴ Pro W3" pitchFamily="-107" charset="-128"/>
              <a:cs typeface="Calibri"/>
            </a:endParaRPr>
          </a:p>
        </p:txBody>
      </p:sp>
    </p:spTree>
    <p:extLst>
      <p:ext uri="{BB962C8B-B14F-4D97-AF65-F5344CB8AC3E}">
        <p14:creationId xmlns:p14="http://schemas.microsoft.com/office/powerpoint/2010/main" val="22882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Hay tres áreas principales que pueden ayudar a ser más efectivo:</a:t>
            </a:r>
          </a:p>
        </p:txBody>
      </p:sp>
      <p:sp>
        <p:nvSpPr>
          <p:cNvPr id="20" name="Text Box 13"/>
          <p:cNvSpPr txBox="1">
            <a:spLocks noChangeArrowheads="1"/>
          </p:cNvSpPr>
          <p:nvPr/>
        </p:nvSpPr>
        <p:spPr bwMode="auto">
          <a:xfrm>
            <a:off x="4843463" y="2888343"/>
            <a:ext cx="6517973" cy="2119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just" eaLnBrk="1" hangingPunct="1">
              <a:lnSpc>
                <a:spcPts val="3200"/>
              </a:lnSpc>
              <a:buClr>
                <a:schemeClr val="accent1"/>
              </a:buClr>
              <a:buFont typeface="+mj-lt"/>
              <a:buAutoNum type="arabicPeriod"/>
            </a:pPr>
            <a:r>
              <a:rPr lang="es-ES_tradnl" sz="3200" dirty="0" smtClean="0">
                <a:solidFill>
                  <a:schemeClr val="bg1">
                    <a:lumMod val="50000"/>
                  </a:schemeClr>
                </a:solidFill>
                <a:latin typeface="Calibri"/>
                <a:ea typeface="ヒラギノ角ゴ Pro W3" charset="0"/>
                <a:cs typeface="Calibri"/>
              </a:rPr>
              <a:t>Estar enfocado y consiente</a:t>
            </a:r>
          </a:p>
          <a:p>
            <a:pPr marL="457200" indent="-457200" algn="just" eaLnBrk="1" hangingPunct="1">
              <a:lnSpc>
                <a:spcPts val="3200"/>
              </a:lnSpc>
              <a:buClr>
                <a:schemeClr val="accent1"/>
              </a:buClr>
              <a:buFont typeface="+mj-lt"/>
              <a:buAutoNum type="arabicPeriod"/>
            </a:pPr>
            <a:endParaRPr lang="es-ES_tradnl" sz="3200" dirty="0" smtClean="0">
              <a:solidFill>
                <a:schemeClr val="bg1">
                  <a:lumMod val="50000"/>
                </a:schemeClr>
              </a:solidFill>
              <a:latin typeface="Calibri"/>
              <a:ea typeface="ヒラギノ角ゴ Pro W3" charset="0"/>
              <a:cs typeface="Calibri"/>
            </a:endParaRPr>
          </a:p>
          <a:p>
            <a:pPr marL="457200" indent="-457200" algn="just" eaLnBrk="1" hangingPunct="1">
              <a:lnSpc>
                <a:spcPts val="3200"/>
              </a:lnSpc>
              <a:buClr>
                <a:schemeClr val="accent1"/>
              </a:buClr>
              <a:buFont typeface="+mj-lt"/>
              <a:buAutoNum type="arabicPeriod"/>
            </a:pPr>
            <a:r>
              <a:rPr lang="es-ES_tradnl" sz="3200" dirty="0" smtClean="0">
                <a:solidFill>
                  <a:schemeClr val="bg1">
                    <a:lumMod val="50000"/>
                  </a:schemeClr>
                </a:solidFill>
                <a:latin typeface="Calibri"/>
                <a:ea typeface="ヒラギノ角ゴ Pro W3" charset="0"/>
                <a:cs typeface="Calibri"/>
              </a:rPr>
              <a:t>Planear y establecer prioridades</a:t>
            </a:r>
          </a:p>
          <a:p>
            <a:pPr marL="457200" indent="-457200" algn="just" eaLnBrk="1" hangingPunct="1">
              <a:lnSpc>
                <a:spcPts val="3200"/>
              </a:lnSpc>
              <a:buClr>
                <a:schemeClr val="accent1"/>
              </a:buClr>
              <a:buFont typeface="+mj-lt"/>
              <a:buAutoNum type="arabicPeriod"/>
            </a:pPr>
            <a:endParaRPr lang="es-ES_tradnl" sz="3200" dirty="0" smtClean="0">
              <a:solidFill>
                <a:schemeClr val="bg1">
                  <a:lumMod val="50000"/>
                </a:schemeClr>
              </a:solidFill>
              <a:latin typeface="Calibri"/>
              <a:ea typeface="ヒラギノ角ゴ Pro W3" charset="0"/>
              <a:cs typeface="Calibri"/>
            </a:endParaRPr>
          </a:p>
          <a:p>
            <a:pPr marL="457200" indent="-457200" algn="just" eaLnBrk="1" hangingPunct="1">
              <a:lnSpc>
                <a:spcPts val="3200"/>
              </a:lnSpc>
              <a:buClr>
                <a:schemeClr val="accent1"/>
              </a:buClr>
              <a:buFont typeface="+mj-lt"/>
              <a:buAutoNum type="arabicPeriod"/>
            </a:pPr>
            <a:r>
              <a:rPr lang="es-ES_tradnl" sz="3200" dirty="0" smtClean="0">
                <a:solidFill>
                  <a:schemeClr val="bg1">
                    <a:lumMod val="50000"/>
                  </a:schemeClr>
                </a:solidFill>
                <a:latin typeface="Calibri"/>
                <a:ea typeface="ヒラギノ角ゴ Pro W3" charset="0"/>
                <a:cs typeface="Calibri"/>
              </a:rPr>
              <a:t>Delegar</a:t>
            </a:r>
          </a:p>
          <a:p>
            <a:pPr algn="just" eaLnBrk="1" hangingPunct="1">
              <a:lnSpc>
                <a:spcPts val="3200"/>
              </a:lnSpc>
              <a:buClr>
                <a:schemeClr val="accent1"/>
              </a:buClr>
            </a:pPr>
            <a:endParaRPr lang="es-ES_tradnl" sz="3200" dirty="0">
              <a:solidFill>
                <a:schemeClr val="bg1">
                  <a:lumMod val="50000"/>
                </a:schemeClr>
              </a:solidFill>
              <a:latin typeface="Calibri"/>
              <a:ea typeface="ヒラギノ角ゴ Pro W3" charset="0"/>
              <a:cs typeface="Calibri"/>
            </a:endParaRPr>
          </a:p>
        </p:txBody>
      </p:sp>
      <p:sp>
        <p:nvSpPr>
          <p:cNvPr id="7" name="CuadroTexto 6">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Administración del tiempo</a:t>
            </a:r>
            <a:endParaRPr lang="es-ES_tradnl" sz="3200" b="1" dirty="0">
              <a:solidFill>
                <a:schemeClr val="bg1"/>
              </a:solidFill>
              <a:latin typeface="Calibri"/>
              <a:cs typeface="Calibri"/>
            </a:endParaRPr>
          </a:p>
        </p:txBody>
      </p:sp>
      <p:pic>
        <p:nvPicPr>
          <p:cNvPr id="2" name="Imagen 1"/>
          <p:cNvPicPr>
            <a:picLocks noChangeAspect="1"/>
          </p:cNvPicPr>
          <p:nvPr/>
        </p:nvPicPr>
        <p:blipFill>
          <a:blip r:embed="rId2"/>
          <a:stretch>
            <a:fillRect/>
          </a:stretch>
        </p:blipFill>
        <p:spPr>
          <a:xfrm>
            <a:off x="487362" y="2228906"/>
            <a:ext cx="3495675" cy="3438525"/>
          </a:xfrm>
          <a:prstGeom prst="rect">
            <a:avLst/>
          </a:prstGeom>
        </p:spPr>
      </p:pic>
    </p:spTree>
    <p:extLst>
      <p:ext uri="{BB962C8B-B14F-4D97-AF65-F5344CB8AC3E}">
        <p14:creationId xmlns:p14="http://schemas.microsoft.com/office/powerpoint/2010/main" val="154480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 name="CuadroTexto 6">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1. Estar enfocado y consiente</a:t>
            </a:r>
            <a:endParaRPr lang="es-ES_tradnl" sz="3200" b="1" dirty="0">
              <a:solidFill>
                <a:schemeClr val="bg1"/>
              </a:solidFill>
              <a:latin typeface="Calibri"/>
              <a:cs typeface="Calibri"/>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657" y="1381644"/>
            <a:ext cx="5413829" cy="5372502"/>
          </a:xfrm>
          <a:prstGeom prst="rect">
            <a:avLst/>
          </a:prstGeom>
        </p:spPr>
      </p:pic>
    </p:spTree>
    <p:extLst>
      <p:ext uri="{BB962C8B-B14F-4D97-AF65-F5344CB8AC3E}">
        <p14:creationId xmlns:p14="http://schemas.microsoft.com/office/powerpoint/2010/main" val="3157675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404965"/>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Pensar fuera de la caja:</a:t>
            </a:r>
          </a:p>
        </p:txBody>
      </p:sp>
      <p:grpSp>
        <p:nvGrpSpPr>
          <p:cNvPr id="5" name="Grupo 4"/>
          <p:cNvGrpSpPr/>
          <p:nvPr/>
        </p:nvGrpSpPr>
        <p:grpSpPr>
          <a:xfrm>
            <a:off x="866571" y="3265275"/>
            <a:ext cx="2748198" cy="2206050"/>
            <a:chOff x="4437085" y="2938071"/>
            <a:chExt cx="2748198" cy="2206050"/>
          </a:xfrm>
        </p:grpSpPr>
        <p:sp>
          <p:nvSpPr>
            <p:cNvPr id="3" name="Elipse 2"/>
            <p:cNvSpPr/>
            <p:nvPr/>
          </p:nvSpPr>
          <p:spPr>
            <a:xfrm>
              <a:off x="4437086" y="2938072"/>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8" name="Elipse 7"/>
            <p:cNvSpPr/>
            <p:nvPr/>
          </p:nvSpPr>
          <p:spPr>
            <a:xfrm>
              <a:off x="5668778" y="2938071"/>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0" name="Elipse 9"/>
            <p:cNvSpPr/>
            <p:nvPr/>
          </p:nvSpPr>
          <p:spPr>
            <a:xfrm>
              <a:off x="6900470" y="2938071"/>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2" name="Elipse 11"/>
            <p:cNvSpPr/>
            <p:nvPr/>
          </p:nvSpPr>
          <p:spPr>
            <a:xfrm>
              <a:off x="4437086" y="386995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3" name="Elipse 12"/>
            <p:cNvSpPr/>
            <p:nvPr/>
          </p:nvSpPr>
          <p:spPr>
            <a:xfrm>
              <a:off x="5668777" y="386995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4" name="Elipse 13"/>
            <p:cNvSpPr/>
            <p:nvPr/>
          </p:nvSpPr>
          <p:spPr>
            <a:xfrm>
              <a:off x="6900470" y="3869957"/>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5" name="Elipse 14"/>
            <p:cNvSpPr/>
            <p:nvPr/>
          </p:nvSpPr>
          <p:spPr>
            <a:xfrm>
              <a:off x="4437085" y="484431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6" name="Elipse 15"/>
            <p:cNvSpPr/>
            <p:nvPr/>
          </p:nvSpPr>
          <p:spPr>
            <a:xfrm>
              <a:off x="5668776" y="484431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sp>
          <p:nvSpPr>
            <p:cNvPr id="17" name="Elipse 16"/>
            <p:cNvSpPr/>
            <p:nvPr/>
          </p:nvSpPr>
          <p:spPr>
            <a:xfrm>
              <a:off x="6900470" y="4844318"/>
              <a:ext cx="284813" cy="299803"/>
            </a:xfrm>
            <a:prstGeom prst="ellipse">
              <a:avLst/>
            </a:prstGeom>
            <a:solidFill>
              <a:srgbClr val="00ADE6"/>
            </a:solidFill>
          </p:spPr>
          <p:txBody>
            <a:bodyPr wrap="square" rtlCol="0">
              <a:spAutoFit/>
            </a:bodyPr>
            <a:lstStyle/>
            <a:p>
              <a:pPr algn="just"/>
              <a:endParaRPr lang="es-AR" sz="3200" b="1" dirty="0">
                <a:solidFill>
                  <a:schemeClr val="bg1"/>
                </a:solidFill>
                <a:latin typeface="Calibri"/>
                <a:ea typeface="Arial"/>
                <a:cs typeface="Calibri"/>
              </a:endParaRPr>
            </a:p>
          </p:txBody>
        </p:sp>
      </p:grpSp>
      <p:cxnSp>
        <p:nvCxnSpPr>
          <p:cNvPr id="22" name="Conector recto 21"/>
          <p:cNvCxnSpPr/>
          <p:nvPr/>
        </p:nvCxnSpPr>
        <p:spPr>
          <a:xfrm flipH="1">
            <a:off x="1008977" y="3415176"/>
            <a:ext cx="2463385" cy="190624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003977" y="2500780"/>
            <a:ext cx="1" cy="2820643"/>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998986" y="2515772"/>
            <a:ext cx="3720061" cy="2805651"/>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1008978" y="5306435"/>
            <a:ext cx="3710069" cy="149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MAPA MENTAL -PROYECTO DE VIDA | Mapa Men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859" y="2656114"/>
            <a:ext cx="4049687" cy="2815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righ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514" y="2128455"/>
            <a:ext cx="3875315" cy="4661325"/>
          </a:xfrm>
          <a:prstGeom prst="rect">
            <a:avLst/>
          </a:prstGeom>
        </p:spPr>
      </p:pic>
      <p:sp>
        <p:nvSpPr>
          <p:cNvPr id="8" name="Rectángulo redondeado 7"/>
          <p:cNvSpPr/>
          <p:nvPr/>
        </p:nvSpPr>
        <p:spPr>
          <a:xfrm>
            <a:off x="1641813" y="1381644"/>
            <a:ext cx="3654262" cy="628217"/>
          </a:xfrm>
          <a:prstGeom prst="roundRect">
            <a:avLst/>
          </a:prstGeom>
          <a:solidFill>
            <a:srgbClr val="0991D1"/>
          </a:solidFill>
          <a:ln>
            <a:noFill/>
          </a:ln>
        </p:spPr>
        <p:txBody>
          <a:bodyPr wrap="square" tIns="144000" bIns="144000">
            <a:spAutoFit/>
          </a:bodyPr>
          <a:lstStyle/>
          <a:p>
            <a:pPr algn="ctr">
              <a:lnSpc>
                <a:spcPct val="90000"/>
              </a:lnSpc>
            </a:pPr>
            <a:r>
              <a:rPr lang="es-AR" sz="2000" b="1" dirty="0" smtClean="0">
                <a:solidFill>
                  <a:schemeClr val="bg1"/>
                </a:solidFill>
                <a:latin typeface="Calibri"/>
                <a:ea typeface="ヒラギノ角ゴ Pro W3" charset="0"/>
                <a:cs typeface="Calibri"/>
              </a:rPr>
              <a:t>INICIE PLANIFICANDO SU DÍA</a:t>
            </a:r>
            <a:endParaRPr lang="es-AR" sz="2000" b="1" dirty="0">
              <a:solidFill>
                <a:schemeClr val="bg1"/>
              </a:solidFill>
              <a:latin typeface="Calibri"/>
              <a:ea typeface="ヒラギノ角ゴ Pro W3" charset="0"/>
              <a:cs typeface="Calibri"/>
            </a:endParaRPr>
          </a:p>
        </p:txBody>
      </p:sp>
      <p:sp>
        <p:nvSpPr>
          <p:cNvPr id="10" name="Rectángulo redondeado 9"/>
          <p:cNvSpPr/>
          <p:nvPr/>
        </p:nvSpPr>
        <p:spPr>
          <a:xfrm>
            <a:off x="6650882" y="1393093"/>
            <a:ext cx="3654262" cy="628217"/>
          </a:xfrm>
          <a:prstGeom prst="roundRect">
            <a:avLst/>
          </a:prstGeom>
          <a:solidFill>
            <a:srgbClr val="0991D1"/>
          </a:solidFill>
          <a:ln>
            <a:noFill/>
          </a:ln>
        </p:spPr>
        <p:txBody>
          <a:bodyPr wrap="square" tIns="144000" bIns="144000">
            <a:spAutoFit/>
          </a:bodyPr>
          <a:lstStyle/>
          <a:p>
            <a:pPr algn="ctr">
              <a:lnSpc>
                <a:spcPct val="90000"/>
              </a:lnSpc>
            </a:pPr>
            <a:r>
              <a:rPr lang="es-AR" sz="2000" b="1" dirty="0" smtClean="0">
                <a:solidFill>
                  <a:schemeClr val="bg1"/>
                </a:solidFill>
                <a:latin typeface="Calibri"/>
                <a:ea typeface="ヒラギノ角ゴ Pro W3" charset="0"/>
                <a:cs typeface="Calibri"/>
              </a:rPr>
              <a:t>LLEVE UN REGISTRO DE TIEMPO</a:t>
            </a:r>
            <a:endParaRPr lang="es-AR" sz="2000" b="1" dirty="0">
              <a:solidFill>
                <a:schemeClr val="bg1"/>
              </a:solidFill>
              <a:latin typeface="Calibri"/>
              <a:ea typeface="ヒラギノ角ゴ Pro W3" charset="0"/>
              <a:cs typeface="Calibri"/>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29" y="2128456"/>
            <a:ext cx="3904342" cy="4661324"/>
          </a:xfrm>
          <a:prstGeom prst="rect">
            <a:avLst/>
          </a:prstGeom>
        </p:spPr>
      </p:pic>
      <p:sp>
        <p:nvSpPr>
          <p:cNvPr id="11" name="CuadroTexto 10">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1. Estar enfocado y consiente</a:t>
            </a:r>
            <a:endParaRPr lang="es-ES_tradnl" sz="3200" b="1" dirty="0">
              <a:solidFill>
                <a:schemeClr val="bg1"/>
              </a:solidFill>
              <a:latin typeface="Calibri"/>
              <a:cs typeface="Calibri"/>
            </a:endParaRPr>
          </a:p>
        </p:txBody>
      </p:sp>
    </p:spTree>
    <p:extLst>
      <p:ext uri="{BB962C8B-B14F-4D97-AF65-F5344CB8AC3E}">
        <p14:creationId xmlns:p14="http://schemas.microsoft.com/office/powerpoint/2010/main" val="42280086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1" name="CuadroTexto 10">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2. Planificar</a:t>
            </a:r>
            <a:endParaRPr lang="es-ES_tradnl" sz="3200" b="1" dirty="0">
              <a:solidFill>
                <a:schemeClr val="bg1"/>
              </a:solidFill>
              <a:latin typeface="Calibri"/>
              <a:cs typeface="Calibri"/>
            </a:endParaRPr>
          </a:p>
        </p:txBody>
      </p:sp>
      <p:sp>
        <p:nvSpPr>
          <p:cNvPr id="12" name="Disco magnético 11"/>
          <p:cNvSpPr/>
          <p:nvPr/>
        </p:nvSpPr>
        <p:spPr>
          <a:xfrm>
            <a:off x="926533" y="3434942"/>
            <a:ext cx="2561577" cy="2965858"/>
          </a:xfrm>
          <a:prstGeom prst="flowChartMagneticDisk">
            <a:avLst/>
          </a:prstGeom>
          <a:solidFill>
            <a:srgbClr val="00B1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smtClean="0"/>
              <a:t>80%</a:t>
            </a:r>
            <a:endParaRPr lang="es-AR" sz="2400" b="1" dirty="0"/>
          </a:p>
        </p:txBody>
      </p:sp>
      <p:sp>
        <p:nvSpPr>
          <p:cNvPr id="13" name="Disco magnético 12"/>
          <p:cNvSpPr/>
          <p:nvPr/>
        </p:nvSpPr>
        <p:spPr>
          <a:xfrm>
            <a:off x="911834" y="2258880"/>
            <a:ext cx="2561577" cy="1700577"/>
          </a:xfrm>
          <a:prstGeom prst="flowChartMagneticDisk">
            <a:avLst/>
          </a:prstGeom>
          <a:solidFill>
            <a:srgbClr val="E9644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AR" sz="2400" b="1" dirty="0" smtClean="0">
                <a:solidFill>
                  <a:schemeClr val="lt1"/>
                </a:solidFill>
                <a:latin typeface="+mn-lt"/>
                <a:ea typeface="+mn-ea"/>
                <a:cs typeface="+mn-cs"/>
              </a:rPr>
              <a:t>20%</a:t>
            </a:r>
            <a:endParaRPr lang="es-AR" sz="2400" b="1" dirty="0">
              <a:solidFill>
                <a:schemeClr val="lt1"/>
              </a:solidFill>
              <a:latin typeface="+mn-lt"/>
              <a:ea typeface="+mn-ea"/>
              <a:cs typeface="+mn-cs"/>
            </a:endParaRPr>
          </a:p>
        </p:txBody>
      </p:sp>
      <p:grpSp>
        <p:nvGrpSpPr>
          <p:cNvPr id="14" name="Grupo 13"/>
          <p:cNvGrpSpPr/>
          <p:nvPr/>
        </p:nvGrpSpPr>
        <p:grpSpPr>
          <a:xfrm>
            <a:off x="6684038" y="2258880"/>
            <a:ext cx="4927391" cy="4141920"/>
            <a:chOff x="3777055" y="3005367"/>
            <a:chExt cx="4102365" cy="3511347"/>
          </a:xfrm>
        </p:grpSpPr>
        <p:pic>
          <p:nvPicPr>
            <p:cNvPr id="15" name="Imagen 14"/>
            <p:cNvPicPr>
              <a:picLocks noChangeAspect="1"/>
            </p:cNvPicPr>
            <p:nvPr/>
          </p:nvPicPr>
          <p:blipFill>
            <a:blip r:embed="rId2"/>
            <a:stretch>
              <a:fillRect/>
            </a:stretch>
          </p:blipFill>
          <p:spPr>
            <a:xfrm>
              <a:off x="3777055" y="3005367"/>
              <a:ext cx="4102365" cy="3511347"/>
            </a:xfrm>
            <a:prstGeom prst="rect">
              <a:avLst/>
            </a:prstGeom>
          </p:spPr>
        </p:pic>
        <p:pic>
          <p:nvPicPr>
            <p:cNvPr id="16" name="Imagen 15"/>
            <p:cNvPicPr>
              <a:picLocks noChangeAspect="1"/>
            </p:cNvPicPr>
            <p:nvPr/>
          </p:nvPicPr>
          <p:blipFill>
            <a:blip r:embed="rId3"/>
            <a:stretch>
              <a:fillRect/>
            </a:stretch>
          </p:blipFill>
          <p:spPr>
            <a:xfrm>
              <a:off x="3878498" y="3059282"/>
              <a:ext cx="721402" cy="523016"/>
            </a:xfrm>
            <a:prstGeom prst="rect">
              <a:avLst/>
            </a:prstGeom>
          </p:spPr>
        </p:pic>
      </p:grpSp>
      <p:sp>
        <p:nvSpPr>
          <p:cNvPr id="17" name="Cerrar llave 16"/>
          <p:cNvSpPr/>
          <p:nvPr/>
        </p:nvSpPr>
        <p:spPr>
          <a:xfrm>
            <a:off x="3723394" y="2258880"/>
            <a:ext cx="371866" cy="1437646"/>
          </a:xfrm>
          <a:prstGeom prst="rightBrace">
            <a:avLst/>
          </a:prstGeom>
          <a:ln w="38100">
            <a:solidFill>
              <a:srgbClr val="D8904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8" name="Cerrar llave 17"/>
          <p:cNvSpPr/>
          <p:nvPr/>
        </p:nvSpPr>
        <p:spPr>
          <a:xfrm>
            <a:off x="3723394" y="3884655"/>
            <a:ext cx="371866" cy="2312945"/>
          </a:xfrm>
          <a:prstGeom prst="rightBrace">
            <a:avLst/>
          </a:prstGeom>
          <a:ln w="38100">
            <a:solidFill>
              <a:srgbClr val="D8904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9" name="Text Box 13"/>
          <p:cNvSpPr txBox="1">
            <a:spLocks noChangeArrowheads="1"/>
          </p:cNvSpPr>
          <p:nvPr/>
        </p:nvSpPr>
        <p:spPr bwMode="auto">
          <a:xfrm>
            <a:off x="4488374" y="2645106"/>
            <a:ext cx="1317340" cy="636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50000"/>
              </a:lnSpc>
            </a:pPr>
            <a:r>
              <a:rPr lang="es-ES_tradnl" b="1" dirty="0">
                <a:solidFill>
                  <a:srgbClr val="0076B1"/>
                </a:solidFill>
                <a:latin typeface="Calibri"/>
                <a:ea typeface="ヒラギノ角ゴ Pro W3" charset="0"/>
                <a:cs typeface="Calibri"/>
              </a:rPr>
              <a:t>FOCO</a:t>
            </a:r>
          </a:p>
        </p:txBody>
      </p:sp>
      <p:sp>
        <p:nvSpPr>
          <p:cNvPr id="20" name="Text Box 13"/>
          <p:cNvSpPr txBox="1">
            <a:spLocks noChangeArrowheads="1"/>
          </p:cNvSpPr>
          <p:nvPr/>
        </p:nvSpPr>
        <p:spPr bwMode="auto">
          <a:xfrm>
            <a:off x="4488374" y="4723070"/>
            <a:ext cx="1717213" cy="636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50000"/>
              </a:lnSpc>
            </a:pPr>
            <a:r>
              <a:rPr lang="es-ES_tradnl" b="1" dirty="0">
                <a:solidFill>
                  <a:srgbClr val="0076B1"/>
                </a:solidFill>
                <a:latin typeface="Calibri"/>
                <a:ea typeface="ヒラギノ角ゴ Pro W3" charset="0"/>
                <a:cs typeface="Calibri"/>
              </a:rPr>
              <a:t>RESULTADO</a:t>
            </a:r>
          </a:p>
        </p:txBody>
      </p:sp>
      <p:sp>
        <p:nvSpPr>
          <p:cNvPr id="21" name="Text Box 13"/>
          <p:cNvSpPr txBox="1">
            <a:spLocks noChangeArrowheads="1"/>
          </p:cNvSpPr>
          <p:nvPr/>
        </p:nvSpPr>
        <p:spPr bwMode="auto">
          <a:xfrm>
            <a:off x="356326" y="1376767"/>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La regla Pareto:</a:t>
            </a:r>
          </a:p>
        </p:txBody>
      </p:sp>
    </p:spTree>
    <p:extLst>
      <p:ext uri="{BB962C8B-B14F-4D97-AF65-F5344CB8AC3E}">
        <p14:creationId xmlns:p14="http://schemas.microsoft.com/office/powerpoint/2010/main" val="10939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612571" y="1487241"/>
            <a:ext cx="6995886" cy="5170872"/>
          </a:xfrm>
          <a:prstGeom prst="rect">
            <a:avLst/>
          </a:prstGeom>
        </p:spPr>
      </p:pic>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1" name="CuadroTexto 10">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2. Planificar</a:t>
            </a:r>
            <a:endParaRPr lang="es-ES_tradnl" sz="3200" b="1" dirty="0">
              <a:solidFill>
                <a:schemeClr val="bg1"/>
              </a:solidFill>
              <a:latin typeface="Calibri"/>
              <a:cs typeface="Calibri"/>
            </a:endParaRPr>
          </a:p>
        </p:txBody>
      </p:sp>
      <p:sp>
        <p:nvSpPr>
          <p:cNvPr id="21" name="Text Box 13"/>
          <p:cNvSpPr txBox="1">
            <a:spLocks noChangeArrowheads="1"/>
          </p:cNvSpPr>
          <p:nvPr/>
        </p:nvSpPr>
        <p:spPr bwMode="auto">
          <a:xfrm>
            <a:off x="356326" y="1376767"/>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Ciclo de Deming - PDCA:</a:t>
            </a:r>
          </a:p>
        </p:txBody>
      </p:sp>
    </p:spTree>
    <p:extLst>
      <p:ext uri="{BB962C8B-B14F-4D97-AF65-F5344CB8AC3E}">
        <p14:creationId xmlns:p14="http://schemas.microsoft.com/office/powerpoint/2010/main" val="22104903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2" name="Imagen 1"/>
          <p:cNvPicPr>
            <a:picLocks noChangeAspect="1"/>
          </p:cNvPicPr>
          <p:nvPr/>
        </p:nvPicPr>
        <p:blipFill rotWithShape="1">
          <a:blip r:embed="rId3"/>
          <a:srcRect l="60932" t="12134" r="7638" b="58539"/>
          <a:stretch/>
        </p:blipFill>
        <p:spPr>
          <a:xfrm>
            <a:off x="1242181" y="1524000"/>
            <a:ext cx="9707638" cy="5092700"/>
          </a:xfrm>
          <a:prstGeom prst="rect">
            <a:avLst/>
          </a:prstGeom>
        </p:spPr>
      </p:pic>
    </p:spTree>
    <p:extLst>
      <p:ext uri="{BB962C8B-B14F-4D97-AF65-F5344CB8AC3E}">
        <p14:creationId xmlns:p14="http://schemas.microsoft.com/office/powerpoint/2010/main" val="7453218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6" name="Google Shape;134;p18"/>
          <p:cNvSpPr txBox="1"/>
          <p:nvPr/>
        </p:nvSpPr>
        <p:spPr>
          <a:xfrm>
            <a:off x="229460" y="2725931"/>
            <a:ext cx="8282528" cy="1765387"/>
          </a:xfrm>
          <a:prstGeom prst="rect">
            <a:avLst/>
          </a:prstGeom>
          <a:solidFill>
            <a:srgbClr val="00AD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chemeClr val="lt1"/>
                </a:solidFill>
                <a:latin typeface="Calibri"/>
                <a:cs typeface="Calibri"/>
                <a:sym typeface="Calibri"/>
              </a:rPr>
              <a:t>COMO NEGOCIAR CON LOS PAISES ARABES. </a:t>
            </a:r>
            <a:endParaRPr dirty="0"/>
          </a:p>
        </p:txBody>
      </p:sp>
    </p:spTree>
    <p:extLst>
      <p:ext uri="{BB962C8B-B14F-4D97-AF65-F5344CB8AC3E}">
        <p14:creationId xmlns:p14="http://schemas.microsoft.com/office/powerpoint/2010/main" val="1827153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2F16438-D19F-E44C-A765-E6BBFEDF4372}"/>
              </a:ext>
            </a:extLst>
          </p:cNvPr>
          <p:cNvSpPr/>
          <p:nvPr/>
        </p:nvSpPr>
        <p:spPr>
          <a:xfrm>
            <a:off x="0" y="0"/>
            <a:ext cx="12192000" cy="1567543"/>
          </a:xfrm>
          <a:prstGeom prst="rect">
            <a:avLst/>
          </a:pr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uadroTexto 5">
            <a:extLst>
              <a:ext uri="{FF2B5EF4-FFF2-40B4-BE49-F238E27FC236}">
                <a16:creationId xmlns:a16="http://schemas.microsoft.com/office/drawing/2014/main" id="{A60C458A-516F-BB4C-A5FB-122481E982E5}"/>
              </a:ext>
            </a:extLst>
          </p:cNvPr>
          <p:cNvSpPr txBox="1"/>
          <p:nvPr/>
        </p:nvSpPr>
        <p:spPr>
          <a:xfrm>
            <a:off x="708127" y="522160"/>
            <a:ext cx="5814593" cy="369332"/>
          </a:xfrm>
          <a:prstGeom prst="rect">
            <a:avLst/>
          </a:prstGeom>
          <a:solidFill>
            <a:srgbClr val="28A1CA"/>
          </a:solidFill>
        </p:spPr>
        <p:txBody>
          <a:bodyPr wrap="square" rtlCol="0">
            <a:spAutoFit/>
          </a:bodyPr>
          <a:lstStyle/>
          <a:p>
            <a:r>
              <a:rPr lang="es-AR" b="1" dirty="0"/>
              <a:t>Claves para una negociación efectiva en países árabes</a:t>
            </a:r>
          </a:p>
        </p:txBody>
      </p:sp>
      <p:sp>
        <p:nvSpPr>
          <p:cNvPr id="7" name="CuadroTexto 6">
            <a:extLst>
              <a:ext uri="{FF2B5EF4-FFF2-40B4-BE49-F238E27FC236}">
                <a16:creationId xmlns:a16="http://schemas.microsoft.com/office/drawing/2014/main" id="{D40B21AB-5425-438F-BC1A-EE33CF634F7E}"/>
              </a:ext>
            </a:extLst>
          </p:cNvPr>
          <p:cNvSpPr txBox="1"/>
          <p:nvPr/>
        </p:nvSpPr>
        <p:spPr>
          <a:xfrm>
            <a:off x="821338" y="2272763"/>
            <a:ext cx="8540376" cy="3139321"/>
          </a:xfrm>
          <a:prstGeom prst="rect">
            <a:avLst/>
          </a:prstGeom>
          <a:noFill/>
        </p:spPr>
        <p:txBody>
          <a:bodyPr wrap="square" rtlCol="0">
            <a:spAutoFit/>
          </a:bodyPr>
          <a:lstStyle>
            <a:defPPr>
              <a:defRPr lang="es-AR"/>
            </a:defPPr>
            <a:lvl1pPr marL="180000" lvl="0" indent="-180000" eaLnBrk="0" fontAlgn="base" hangingPunct="0">
              <a:spcBef>
                <a:spcPct val="0"/>
              </a:spcBef>
              <a:spcAft>
                <a:spcPct val="0"/>
              </a:spcAft>
              <a:buClr>
                <a:srgbClr val="28A1CA"/>
              </a:buClr>
              <a:buFont typeface="Arial" panose="020B0604020202020204" pitchFamily="34" charset="0"/>
              <a:buChar char="•"/>
              <a:defRPr kumimoji="0" b="0" i="0" u="none" strike="noStrike" cap="none" spc="0" normalizeH="0" baseline="0">
                <a:ln>
                  <a:noFill/>
                </a:ln>
                <a:solidFill>
                  <a:schemeClr val="tx1">
                    <a:lumMod val="50000"/>
                    <a:lumOff val="50000"/>
                  </a:schemeClr>
                </a:solidFill>
                <a:effectLst/>
                <a:uLnTx/>
                <a:uFillTx/>
              </a:defRPr>
            </a:lvl1pPr>
          </a:lstStyle>
          <a:p>
            <a:r>
              <a:rPr lang="es-AR" dirty="0">
                <a:solidFill>
                  <a:srgbClr val="7F7F7F"/>
                </a:solidFill>
                <a:hlinkClick r:id="rId2" tooltip="1. El Islam como catalizador de la sociedad y la economía"/>
              </a:rPr>
              <a:t>1. El Islam como catalizador de la sociedad y la </a:t>
            </a:r>
            <a:r>
              <a:rPr lang="es-AR" dirty="0" smtClean="0">
                <a:solidFill>
                  <a:srgbClr val="7F7F7F"/>
                </a:solidFill>
                <a:hlinkClick r:id="rId2" tooltip="1. El Islam como catalizador de la sociedad y la economía"/>
              </a:rPr>
              <a:t>economía</a:t>
            </a:r>
            <a:endParaRPr lang="es-AR" dirty="0" smtClean="0">
              <a:solidFill>
                <a:srgbClr val="7F7F7F"/>
              </a:solidFill>
            </a:endParaRPr>
          </a:p>
          <a:p>
            <a:endParaRPr lang="es-AR" dirty="0">
              <a:solidFill>
                <a:srgbClr val="7F7F7F"/>
              </a:solidFill>
            </a:endParaRPr>
          </a:p>
          <a:p>
            <a:r>
              <a:rPr lang="es-AR" dirty="0">
                <a:solidFill>
                  <a:srgbClr val="7F7F7F"/>
                </a:solidFill>
                <a:hlinkClick r:id="rId3" tooltip="2. Las relaciones personales son más importantes que las corporativas"/>
              </a:rPr>
              <a:t>2. Las relaciones personales son más importantes que las </a:t>
            </a:r>
            <a:r>
              <a:rPr lang="es-AR" dirty="0" smtClean="0">
                <a:solidFill>
                  <a:srgbClr val="7F7F7F"/>
                </a:solidFill>
                <a:hlinkClick r:id="rId3" tooltip="2. Las relaciones personales son más importantes que las corporativas"/>
              </a:rPr>
              <a:t>corporativas</a:t>
            </a:r>
            <a:endParaRPr lang="es-AR" dirty="0" smtClean="0">
              <a:solidFill>
                <a:srgbClr val="7F7F7F"/>
              </a:solidFill>
            </a:endParaRPr>
          </a:p>
          <a:p>
            <a:endParaRPr lang="es-AR" dirty="0">
              <a:solidFill>
                <a:srgbClr val="7F7F7F"/>
              </a:solidFill>
            </a:endParaRPr>
          </a:p>
          <a:p>
            <a:r>
              <a:rPr lang="es-AR" dirty="0">
                <a:solidFill>
                  <a:srgbClr val="7F7F7F"/>
                </a:solidFill>
                <a:hlinkClick r:id="rId4" tooltip="3. El concepto del tiempo es diferente que en occidente"/>
              </a:rPr>
              <a:t>3. El concepto del tiempo es diferente que en </a:t>
            </a:r>
            <a:r>
              <a:rPr lang="es-AR" dirty="0" smtClean="0">
                <a:solidFill>
                  <a:srgbClr val="7F7F7F"/>
                </a:solidFill>
                <a:hlinkClick r:id="rId4" tooltip="3. El concepto del tiempo es diferente que en occidente"/>
              </a:rPr>
              <a:t>occidente</a:t>
            </a:r>
            <a:endParaRPr lang="es-AR" dirty="0" smtClean="0">
              <a:solidFill>
                <a:srgbClr val="7F7F7F"/>
              </a:solidFill>
            </a:endParaRPr>
          </a:p>
          <a:p>
            <a:endParaRPr lang="es-AR" dirty="0">
              <a:solidFill>
                <a:srgbClr val="7F7F7F"/>
              </a:solidFill>
            </a:endParaRPr>
          </a:p>
          <a:p>
            <a:r>
              <a:rPr lang="es-AR" dirty="0">
                <a:solidFill>
                  <a:srgbClr val="7F7F7F"/>
                </a:solidFill>
                <a:hlinkClick r:id="rId5" tooltip="4. Negociando precios"/>
              </a:rPr>
              <a:t>4. Negociando </a:t>
            </a:r>
            <a:r>
              <a:rPr lang="es-AR" dirty="0" smtClean="0">
                <a:solidFill>
                  <a:srgbClr val="7F7F7F"/>
                </a:solidFill>
                <a:hlinkClick r:id="rId5" tooltip="4. Negociando precios"/>
              </a:rPr>
              <a:t>precios</a:t>
            </a:r>
            <a:endParaRPr lang="es-AR" dirty="0" smtClean="0">
              <a:solidFill>
                <a:srgbClr val="7F7F7F"/>
              </a:solidFill>
            </a:endParaRPr>
          </a:p>
          <a:p>
            <a:endParaRPr lang="es-AR" dirty="0">
              <a:solidFill>
                <a:srgbClr val="7F7F7F"/>
              </a:solidFill>
            </a:endParaRPr>
          </a:p>
          <a:p>
            <a:r>
              <a:rPr lang="es-AR" dirty="0">
                <a:solidFill>
                  <a:srgbClr val="7F7F7F"/>
                </a:solidFill>
                <a:hlinkClick r:id="rId6" tooltip="5. Calendario y semana laboral"/>
              </a:rPr>
              <a:t>5. Calendario y semana </a:t>
            </a:r>
            <a:r>
              <a:rPr lang="es-AR" dirty="0" smtClean="0">
                <a:solidFill>
                  <a:srgbClr val="7F7F7F"/>
                </a:solidFill>
                <a:hlinkClick r:id="rId6" tooltip="5. Calendario y semana laboral"/>
              </a:rPr>
              <a:t>laboral</a:t>
            </a:r>
            <a:endParaRPr lang="es-AR" dirty="0" smtClean="0">
              <a:solidFill>
                <a:srgbClr val="7F7F7F"/>
              </a:solidFill>
            </a:endParaRPr>
          </a:p>
          <a:p>
            <a:endParaRPr lang="es-AR" dirty="0">
              <a:solidFill>
                <a:srgbClr val="7F7F7F"/>
              </a:solidFill>
            </a:endParaRPr>
          </a:p>
          <a:p>
            <a:r>
              <a:rPr lang="es-AR" dirty="0">
                <a:solidFill>
                  <a:srgbClr val="7F7F7F"/>
                </a:solidFill>
                <a:hlinkClick r:id="rId7" tooltip="6. Reglas de etiqueta"/>
              </a:rPr>
              <a:t>6. Reglas de etiqueta</a:t>
            </a:r>
            <a:endParaRPr lang="es-AR" dirty="0">
              <a:solidFill>
                <a:srgbClr val="7F7F7F"/>
              </a:solidFill>
            </a:endParaRPr>
          </a:p>
        </p:txBody>
      </p:sp>
    </p:spTree>
    <p:extLst>
      <p:ext uri="{BB962C8B-B14F-4D97-AF65-F5344CB8AC3E}">
        <p14:creationId xmlns:p14="http://schemas.microsoft.com/office/powerpoint/2010/main" val="14933171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4743441"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RELIGION</a:t>
            </a:r>
            <a:endParaRPr lang="en-US" sz="3200" b="1" dirty="0">
              <a:solidFill>
                <a:schemeClr val="bg1"/>
              </a:solidFill>
              <a:cs typeface="Calibri Light" panose="020F0302020204030204" pitchFamily="34" charset="0"/>
            </a:endParaRPr>
          </a:p>
        </p:txBody>
      </p:sp>
      <p:sp>
        <p:nvSpPr>
          <p:cNvPr id="5" name="Rectángulo 4"/>
          <p:cNvSpPr/>
          <p:nvPr/>
        </p:nvSpPr>
        <p:spPr>
          <a:xfrm>
            <a:off x="2661833" y="2611016"/>
            <a:ext cx="7135309" cy="2862322"/>
          </a:xfrm>
          <a:prstGeom prst="rect">
            <a:avLst/>
          </a:prstGeom>
        </p:spPr>
        <p:txBody>
          <a:bodyPr wrap="square">
            <a:spAutoFit/>
          </a:bodyPr>
          <a:lstStyle/>
          <a:p>
            <a:r>
              <a:rPr lang="es-AR" dirty="0">
                <a:solidFill>
                  <a:srgbClr val="222222"/>
                </a:solidFill>
                <a:latin typeface="Lora"/>
              </a:rPr>
              <a:t> </a:t>
            </a:r>
            <a:r>
              <a:rPr lang="es-AR" b="1" dirty="0">
                <a:solidFill>
                  <a:srgbClr val="222222"/>
                </a:solidFill>
                <a:latin typeface="Lora"/>
              </a:rPr>
              <a:t>La religión esta presente en la vida de diaria de las personas y de las empresas</a:t>
            </a:r>
            <a:r>
              <a:rPr lang="es-AR" dirty="0">
                <a:solidFill>
                  <a:srgbClr val="222222"/>
                </a:solidFill>
                <a:latin typeface="Lora"/>
              </a:rPr>
              <a:t> y puede condicionar en modo muy importante nuestros éxitos en la zona</a:t>
            </a:r>
            <a:r>
              <a:rPr lang="es-AR" dirty="0" smtClean="0">
                <a:solidFill>
                  <a:srgbClr val="222222"/>
                </a:solidFill>
                <a:latin typeface="Lora"/>
              </a:rPr>
              <a:t>.</a:t>
            </a:r>
          </a:p>
          <a:p>
            <a:endParaRPr lang="es-AR" dirty="0">
              <a:solidFill>
                <a:srgbClr val="222222"/>
              </a:solidFill>
              <a:latin typeface="Lora"/>
            </a:endParaRPr>
          </a:p>
          <a:p>
            <a:r>
              <a:rPr lang="es-AR" dirty="0">
                <a:solidFill>
                  <a:srgbClr val="222222"/>
                </a:solidFill>
                <a:latin typeface="Lora"/>
              </a:rPr>
              <a:t>Hay países con una estricta aplicación de la ley islámica como Arabia </a:t>
            </a:r>
            <a:r>
              <a:rPr lang="es-AR" dirty="0" err="1" smtClean="0">
                <a:solidFill>
                  <a:srgbClr val="222222"/>
                </a:solidFill>
                <a:latin typeface="Lora"/>
              </a:rPr>
              <a:t>Saudíta</a:t>
            </a:r>
            <a:r>
              <a:rPr lang="es-AR" dirty="0" smtClean="0">
                <a:solidFill>
                  <a:srgbClr val="222222"/>
                </a:solidFill>
                <a:latin typeface="Lora"/>
              </a:rPr>
              <a:t>  </a:t>
            </a:r>
            <a:r>
              <a:rPr lang="es-AR" dirty="0">
                <a:solidFill>
                  <a:srgbClr val="222222"/>
                </a:solidFill>
                <a:latin typeface="Lora"/>
              </a:rPr>
              <a:t>o Irán y </a:t>
            </a:r>
            <a:r>
              <a:rPr lang="es-AR" dirty="0" smtClean="0">
                <a:solidFill>
                  <a:srgbClr val="222222"/>
                </a:solidFill>
                <a:latin typeface="Lora"/>
              </a:rPr>
              <a:t> </a:t>
            </a:r>
            <a:r>
              <a:rPr lang="es-AR" dirty="0">
                <a:solidFill>
                  <a:srgbClr val="222222"/>
                </a:solidFill>
                <a:latin typeface="Lora"/>
              </a:rPr>
              <a:t>otros con una actitud más relajada como Marruecos, pero es importante que no olvidemos que en el mundo árabe debemos mantener siempre una actitud vigilante ante posibles errores que cometamos por descuido o ignorancia en todo lo relacionado con cuestiones religiosas.</a:t>
            </a:r>
            <a:endParaRPr lang="es-AR" b="0" i="0" dirty="0">
              <a:solidFill>
                <a:srgbClr val="222222"/>
              </a:solidFill>
              <a:effectLst/>
              <a:latin typeface="Lora"/>
            </a:endParaRPr>
          </a:p>
        </p:txBody>
      </p:sp>
    </p:spTree>
    <p:extLst>
      <p:ext uri="{BB962C8B-B14F-4D97-AF65-F5344CB8AC3E}">
        <p14:creationId xmlns:p14="http://schemas.microsoft.com/office/powerpoint/2010/main" val="9120042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6571215"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EL CONCEPTO TIEMPO  ES DIFERENTE</a:t>
            </a:r>
            <a:endParaRPr lang="en-US" sz="3200" b="1" dirty="0">
              <a:solidFill>
                <a:schemeClr val="bg1"/>
              </a:solidFill>
              <a:cs typeface="Calibri Light" panose="020F0302020204030204" pitchFamily="34" charset="0"/>
            </a:endParaRPr>
          </a:p>
        </p:txBody>
      </p:sp>
      <p:sp>
        <p:nvSpPr>
          <p:cNvPr id="4" name="Rectángulo 3"/>
          <p:cNvSpPr/>
          <p:nvPr/>
        </p:nvSpPr>
        <p:spPr>
          <a:xfrm>
            <a:off x="1053737" y="2873474"/>
            <a:ext cx="9866811" cy="2585323"/>
          </a:xfrm>
          <a:prstGeom prst="rect">
            <a:avLst/>
          </a:prstGeom>
        </p:spPr>
        <p:txBody>
          <a:bodyPr wrap="square">
            <a:spAutoFit/>
          </a:bodyPr>
          <a:lstStyle/>
          <a:p>
            <a:r>
              <a:rPr lang="es-AR" b="1" dirty="0" smtClean="0"/>
              <a:t>La </a:t>
            </a:r>
            <a:r>
              <a:rPr lang="es-AR" b="1" dirty="0"/>
              <a:t>negociaciones llevarán su tiempo</a:t>
            </a:r>
            <a:r>
              <a:rPr lang="es-AR" dirty="0"/>
              <a:t>. </a:t>
            </a:r>
            <a:endParaRPr lang="es-AR" dirty="0" smtClean="0"/>
          </a:p>
          <a:p>
            <a:endParaRPr lang="es-AR" dirty="0"/>
          </a:p>
          <a:p>
            <a:r>
              <a:rPr lang="es-AR" dirty="0" smtClean="0"/>
              <a:t>Las </a:t>
            </a:r>
            <a:r>
              <a:rPr lang="es-AR" dirty="0"/>
              <a:t>decisiones no se toman apresuradamente. En una negociación rara vez se irá al fondo del asunto de inmediato, antes se abrirá la reunión con un té o café y se conversará sobre diferentes temas.</a:t>
            </a:r>
          </a:p>
          <a:p>
            <a:r>
              <a:rPr lang="es-AR" dirty="0"/>
              <a:t>Las reuniones suelen están plagadas de interrupciones, llamadas de teléfono, silencios y afirmaciones poco claras. Una vez más, debemos ser pacientes.</a:t>
            </a:r>
            <a:r>
              <a:rPr lang="es-AR" b="1" dirty="0"/>
              <a:t> </a:t>
            </a:r>
            <a:endParaRPr lang="es-AR" b="1" dirty="0" smtClean="0"/>
          </a:p>
          <a:p>
            <a:endParaRPr lang="es-AR" b="1" dirty="0"/>
          </a:p>
          <a:p>
            <a:r>
              <a:rPr lang="es-AR" b="1" dirty="0" smtClean="0"/>
              <a:t>El </a:t>
            </a:r>
            <a:r>
              <a:rPr lang="es-AR" b="1" dirty="0"/>
              <a:t>negocio se realizará “</a:t>
            </a:r>
            <a:r>
              <a:rPr lang="es-AR" b="1" i="1" dirty="0" err="1"/>
              <a:t>Insha’Allah</a:t>
            </a:r>
            <a:r>
              <a:rPr lang="es-AR" b="1" dirty="0"/>
              <a:t>”, si “</a:t>
            </a:r>
            <a:r>
              <a:rPr lang="es-AR" b="1" i="1" dirty="0"/>
              <a:t>Dios quiere</a:t>
            </a:r>
            <a:r>
              <a:rPr lang="es-AR" b="1" dirty="0"/>
              <a:t>”, que equivaldría a nuestro ¡</a:t>
            </a:r>
            <a:r>
              <a:rPr lang="es-AR" b="1" i="1" dirty="0"/>
              <a:t>Ojala! </a:t>
            </a:r>
            <a:r>
              <a:rPr lang="es-AR" dirty="0"/>
              <a:t>Es importante que seamos puntuales, aunque conscientes de que nuestras citas pueden retrasarse.</a:t>
            </a:r>
          </a:p>
        </p:txBody>
      </p:sp>
    </p:spTree>
    <p:extLst>
      <p:ext uri="{BB962C8B-B14F-4D97-AF65-F5344CB8AC3E}">
        <p14:creationId xmlns:p14="http://schemas.microsoft.com/office/powerpoint/2010/main" val="11699742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4743441"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PUNTUALIDAD</a:t>
            </a:r>
            <a:endParaRPr lang="en-US" sz="3200" b="1" dirty="0">
              <a:solidFill>
                <a:schemeClr val="bg1"/>
              </a:solidFill>
              <a:cs typeface="Calibri Light" panose="020F0302020204030204" pitchFamily="34" charset="0"/>
            </a:endParaRPr>
          </a:p>
        </p:txBody>
      </p:sp>
      <p:sp>
        <p:nvSpPr>
          <p:cNvPr id="5" name="Rectángulo 4"/>
          <p:cNvSpPr/>
          <p:nvPr/>
        </p:nvSpPr>
        <p:spPr>
          <a:xfrm>
            <a:off x="3048000" y="2967335"/>
            <a:ext cx="6096000" cy="1200329"/>
          </a:xfrm>
          <a:prstGeom prst="rect">
            <a:avLst/>
          </a:prstGeom>
        </p:spPr>
        <p:txBody>
          <a:bodyPr>
            <a:spAutoFit/>
          </a:bodyPr>
          <a:lstStyle/>
          <a:p>
            <a:r>
              <a:rPr lang="es-AR" dirty="0">
                <a:solidFill>
                  <a:srgbClr val="2A2A2A"/>
                </a:solidFill>
                <a:latin typeface="Roboto"/>
              </a:rPr>
              <a:t>-Respetar la puntualidad. Valoran demasiado que se esté a la hora establecida. </a:t>
            </a:r>
            <a:endParaRPr lang="es-AR" dirty="0" smtClean="0">
              <a:solidFill>
                <a:srgbClr val="2A2A2A"/>
              </a:solidFill>
              <a:latin typeface="Roboto"/>
            </a:endParaRPr>
          </a:p>
          <a:p>
            <a:endParaRPr lang="es-AR" dirty="0">
              <a:solidFill>
                <a:srgbClr val="2A2A2A"/>
              </a:solidFill>
              <a:latin typeface="Roboto"/>
            </a:endParaRPr>
          </a:p>
          <a:p>
            <a:r>
              <a:rPr lang="es-AR" dirty="0" smtClean="0">
                <a:solidFill>
                  <a:srgbClr val="2A2A2A"/>
                </a:solidFill>
                <a:latin typeface="Roboto"/>
              </a:rPr>
              <a:t>Y </a:t>
            </a:r>
            <a:r>
              <a:rPr lang="es-AR" dirty="0">
                <a:solidFill>
                  <a:srgbClr val="2A2A2A"/>
                </a:solidFill>
                <a:latin typeface="Roboto"/>
              </a:rPr>
              <a:t>se debe llamar a las personas por el apellido.</a:t>
            </a:r>
            <a:endParaRPr lang="es-AR" dirty="0"/>
          </a:p>
        </p:txBody>
      </p:sp>
    </p:spTree>
    <p:extLst>
      <p:ext uri="{BB962C8B-B14F-4D97-AF65-F5344CB8AC3E}">
        <p14:creationId xmlns:p14="http://schemas.microsoft.com/office/powerpoint/2010/main" val="1547913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6" y="522160"/>
            <a:ext cx="3137734"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LAS RELACIONES </a:t>
            </a:r>
            <a:endParaRPr lang="en-US" sz="3200" b="1" dirty="0">
              <a:solidFill>
                <a:schemeClr val="bg1"/>
              </a:solidFill>
              <a:cs typeface="Calibri Light" panose="020F0302020204030204" pitchFamily="34" charset="0"/>
            </a:endParaRPr>
          </a:p>
        </p:txBody>
      </p:sp>
      <p:sp>
        <p:nvSpPr>
          <p:cNvPr id="4" name="Rectángulo 3"/>
          <p:cNvSpPr/>
          <p:nvPr/>
        </p:nvSpPr>
        <p:spPr>
          <a:xfrm>
            <a:off x="1297576" y="2298354"/>
            <a:ext cx="9178835" cy="3970318"/>
          </a:xfrm>
          <a:prstGeom prst="rect">
            <a:avLst/>
          </a:prstGeom>
        </p:spPr>
        <p:txBody>
          <a:bodyPr wrap="square">
            <a:spAutoFit/>
          </a:bodyPr>
          <a:lstStyle/>
          <a:p>
            <a:r>
              <a:rPr lang="es-AR" dirty="0"/>
              <a:t>Los habitantes de los países árabes no suelen separan la vida profesional y personal. </a:t>
            </a:r>
            <a:endParaRPr lang="es-AR" dirty="0" smtClean="0"/>
          </a:p>
          <a:p>
            <a:endParaRPr lang="es-AR" b="1" dirty="0"/>
          </a:p>
          <a:p>
            <a:r>
              <a:rPr lang="es-AR" b="1" dirty="0" smtClean="0"/>
              <a:t>Los </a:t>
            </a:r>
            <a:r>
              <a:rPr lang="es-AR" b="1" dirty="0"/>
              <a:t>negocios se cierran entre personas</a:t>
            </a:r>
            <a:r>
              <a:rPr lang="es-AR" dirty="0"/>
              <a:t>. La confianza y conocimiento mutuo son capitales a la hora de hacer </a:t>
            </a:r>
            <a:r>
              <a:rPr lang="es-AR" dirty="0" smtClean="0"/>
              <a:t>negocios</a:t>
            </a:r>
          </a:p>
          <a:p>
            <a:endParaRPr lang="es-AR" dirty="0" smtClean="0"/>
          </a:p>
          <a:p>
            <a:r>
              <a:rPr lang="es-AR" dirty="0" smtClean="0"/>
              <a:t>Es </a:t>
            </a:r>
            <a:r>
              <a:rPr lang="es-AR" dirty="0"/>
              <a:t>importante cultivar la relación personal, el ganarnos su confianza, el no apresurarnos en el proceso de negociación</a:t>
            </a:r>
            <a:r>
              <a:rPr lang="es-AR" dirty="0" smtClean="0"/>
              <a:t>.</a:t>
            </a:r>
          </a:p>
          <a:p>
            <a:endParaRPr lang="es-AR" dirty="0"/>
          </a:p>
          <a:p>
            <a:r>
              <a:rPr lang="es-AR" dirty="0"/>
              <a:t>Uno de los problemas relaciones que han aparecido en la construcción del “Ave Saudí” y que ha estado a punto de hacer cancelar el contrato es que los saudíes sentían que no tenían un interlocutor fijo que les diera confianza y con el que pudieran sentarse a tratar de los problemas que surgían. </a:t>
            </a:r>
            <a:endParaRPr lang="es-AR" dirty="0" smtClean="0"/>
          </a:p>
          <a:p>
            <a:endParaRPr lang="es-AR" dirty="0"/>
          </a:p>
          <a:p>
            <a:r>
              <a:rPr lang="es-AR" dirty="0" smtClean="0"/>
              <a:t>Hablar con </a:t>
            </a:r>
            <a:r>
              <a:rPr lang="es-AR" dirty="0"/>
              <a:t>una persona con la que se entendiera. </a:t>
            </a:r>
            <a:endParaRPr lang="es-AR" dirty="0" smtClean="0"/>
          </a:p>
        </p:txBody>
      </p:sp>
    </p:spTree>
    <p:extLst>
      <p:ext uri="{BB962C8B-B14F-4D97-AF65-F5344CB8AC3E}">
        <p14:creationId xmlns:p14="http://schemas.microsoft.com/office/powerpoint/2010/main" val="476397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404965"/>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Ver la totalidad:</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71" y="2173019"/>
            <a:ext cx="3088393" cy="4264088"/>
          </a:xfrm>
          <a:prstGeom prst="rect">
            <a:avLst/>
          </a:prstGeom>
        </p:spPr>
      </p:pic>
      <p:sp>
        <p:nvSpPr>
          <p:cNvPr id="20" name="Text Box 13"/>
          <p:cNvSpPr txBox="1">
            <a:spLocks noChangeArrowheads="1"/>
          </p:cNvSpPr>
          <p:nvPr/>
        </p:nvSpPr>
        <p:spPr bwMode="auto">
          <a:xfrm>
            <a:off x="4121467" y="3317638"/>
            <a:ext cx="7239969"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Todos vemos el mundo de un modo diferente.</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Todos tenemos nuestro propio estilo singular.</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Los verdaderos líderes respetan y aprecian las diferencias.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Debemos ser consientes de nuestros comportamientos y de el de los otros.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Comprender los </a:t>
            </a:r>
            <a:r>
              <a:rPr lang="es-ES_tradnl" sz="2000" dirty="0" smtClean="0">
                <a:solidFill>
                  <a:srgbClr val="00B0F0"/>
                </a:solidFill>
                <a:latin typeface="Calibri"/>
                <a:ea typeface="ヒラギノ角ゴ Pro W3" charset="0"/>
                <a:cs typeface="Calibri"/>
              </a:rPr>
              <a:t>estilos y culturas </a:t>
            </a:r>
            <a:r>
              <a:rPr lang="es-ES_tradnl" sz="2000" dirty="0" smtClean="0">
                <a:solidFill>
                  <a:schemeClr val="bg1">
                    <a:lumMod val="50000"/>
                  </a:schemeClr>
                </a:solidFill>
                <a:latin typeface="Calibri"/>
                <a:ea typeface="ヒラギノ角ゴ Pro W3" charset="0"/>
                <a:cs typeface="Calibri"/>
              </a:rPr>
              <a:t> </a:t>
            </a:r>
            <a:r>
              <a:rPr lang="es-ES_tradnl" sz="2000" dirty="0" smtClean="0">
                <a:solidFill>
                  <a:schemeClr val="bg1">
                    <a:lumMod val="50000"/>
                  </a:schemeClr>
                </a:solidFill>
                <a:latin typeface="Calibri"/>
                <a:ea typeface="ヒラギノ角ゴ Pro W3" charset="0"/>
                <a:cs typeface="Calibri"/>
              </a:rPr>
              <a:t>mejoran la comunicación y los resultados.</a:t>
            </a:r>
          </a:p>
          <a:p>
            <a:pPr marL="342900" indent="-342900" algn="just" eaLnBrk="1" hangingPunct="1">
              <a:lnSpc>
                <a:spcPts val="3200"/>
              </a:lnSpc>
              <a:buClr>
                <a:schemeClr val="accent1"/>
              </a:buClr>
              <a:buFont typeface="Wingdings" panose="05000000000000000000" pitchFamily="2" charset="2"/>
              <a:buChar char="q"/>
            </a:pPr>
            <a:r>
              <a:rPr lang="es-ES_tradnl" sz="2000" dirty="0" smtClean="0">
                <a:solidFill>
                  <a:schemeClr val="bg1">
                    <a:lumMod val="50000"/>
                  </a:schemeClr>
                </a:solidFill>
                <a:latin typeface="Calibri"/>
                <a:ea typeface="ヒラギノ角ゴ Pro W3" charset="0"/>
                <a:cs typeface="Calibri"/>
              </a:rPr>
              <a:t>Conocer los </a:t>
            </a:r>
            <a:r>
              <a:rPr lang="es-ES_tradnl" sz="2000" dirty="0" smtClean="0">
                <a:solidFill>
                  <a:srgbClr val="00B0F0"/>
                </a:solidFill>
                <a:latin typeface="Calibri"/>
                <a:ea typeface="ヒラギノ角ゴ Pro W3" charset="0"/>
                <a:cs typeface="Calibri"/>
              </a:rPr>
              <a:t>estilos y las culturas </a:t>
            </a:r>
            <a:r>
              <a:rPr lang="es-ES_tradnl" sz="2000" dirty="0" smtClean="0">
                <a:solidFill>
                  <a:schemeClr val="bg1">
                    <a:lumMod val="50000"/>
                  </a:schemeClr>
                </a:solidFill>
                <a:latin typeface="Calibri"/>
                <a:ea typeface="ヒラギノ角ゴ Pro W3" charset="0"/>
                <a:cs typeface="Calibri"/>
              </a:rPr>
              <a:t>, </a:t>
            </a:r>
            <a:r>
              <a:rPr lang="es-ES_tradnl" sz="2000" dirty="0" smtClean="0">
                <a:solidFill>
                  <a:schemeClr val="bg1">
                    <a:lumMod val="50000"/>
                  </a:schemeClr>
                </a:solidFill>
                <a:latin typeface="Calibri"/>
                <a:ea typeface="ヒラギノ角ゴ Pro W3" charset="0"/>
                <a:cs typeface="Calibri"/>
              </a:rPr>
              <a:t>nos permite conocer nuestras propias fortalezas y oportunidades.</a:t>
            </a:r>
          </a:p>
        </p:txBody>
      </p:sp>
    </p:spTree>
    <p:extLst>
      <p:ext uri="{BB962C8B-B14F-4D97-AF65-F5344CB8AC3E}">
        <p14:creationId xmlns:p14="http://schemas.microsoft.com/office/powerpoint/2010/main" val="75668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6" y="522160"/>
            <a:ext cx="3137734"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LAS RELACIONES </a:t>
            </a:r>
            <a:endParaRPr lang="en-US" sz="3200" b="1" dirty="0">
              <a:solidFill>
                <a:schemeClr val="bg1"/>
              </a:solidFill>
              <a:cs typeface="Calibri Light" panose="020F0302020204030204" pitchFamily="34" charset="0"/>
            </a:endParaRPr>
          </a:p>
        </p:txBody>
      </p:sp>
      <p:sp>
        <p:nvSpPr>
          <p:cNvPr id="4" name="Rectángulo 3"/>
          <p:cNvSpPr/>
          <p:nvPr/>
        </p:nvSpPr>
        <p:spPr>
          <a:xfrm>
            <a:off x="1454330" y="3212975"/>
            <a:ext cx="9535887" cy="2031325"/>
          </a:xfrm>
          <a:prstGeom prst="rect">
            <a:avLst/>
          </a:prstGeom>
        </p:spPr>
        <p:txBody>
          <a:bodyPr wrap="square">
            <a:spAutoFit/>
          </a:bodyPr>
          <a:lstStyle/>
          <a:p>
            <a:r>
              <a:rPr lang="es-AR" dirty="0" smtClean="0"/>
              <a:t>El </a:t>
            </a:r>
            <a:r>
              <a:rPr lang="es-AR" dirty="0"/>
              <a:t>respeto a las personas mayores y a su experiencia es mucho más alto que en nuestro entorno occidental actual. </a:t>
            </a:r>
            <a:endParaRPr lang="es-AR" dirty="0" smtClean="0"/>
          </a:p>
          <a:p>
            <a:endParaRPr lang="es-AR" dirty="0"/>
          </a:p>
          <a:p>
            <a:r>
              <a:rPr lang="es-AR" dirty="0" smtClean="0"/>
              <a:t>No dudar </a:t>
            </a:r>
            <a:r>
              <a:rPr lang="es-AR" dirty="0"/>
              <a:t>en comenzar cualquier conversación de negocios, interesándose por las familias de sus interlocutores. </a:t>
            </a:r>
            <a:endParaRPr lang="es-AR" dirty="0" smtClean="0"/>
          </a:p>
          <a:p>
            <a:endParaRPr lang="es-AR" dirty="0"/>
          </a:p>
          <a:p>
            <a:r>
              <a:rPr lang="es-AR" dirty="0" smtClean="0"/>
              <a:t>Será </a:t>
            </a:r>
            <a:r>
              <a:rPr lang="es-AR" dirty="0"/>
              <a:t>una muestra de respeto que agradecerán.</a:t>
            </a:r>
            <a:endParaRPr lang="es-AR" b="1" dirty="0">
              <a:solidFill>
                <a:schemeClr val="bg2">
                  <a:lumMod val="50000"/>
                </a:schemeClr>
              </a:solidFill>
            </a:endParaRPr>
          </a:p>
        </p:txBody>
      </p:sp>
    </p:spTree>
    <p:extLst>
      <p:ext uri="{BB962C8B-B14F-4D97-AF65-F5344CB8AC3E}">
        <p14:creationId xmlns:p14="http://schemas.microsoft.com/office/powerpoint/2010/main" val="36692333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6571215"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NEGOCIANDO PRECIO</a:t>
            </a:r>
            <a:endParaRPr lang="en-US" sz="3200" b="1" dirty="0">
              <a:solidFill>
                <a:schemeClr val="bg1"/>
              </a:solidFill>
              <a:cs typeface="Calibri Light" panose="020F0302020204030204" pitchFamily="34" charset="0"/>
            </a:endParaRPr>
          </a:p>
        </p:txBody>
      </p:sp>
      <p:sp>
        <p:nvSpPr>
          <p:cNvPr id="4" name="Rectángulo 3"/>
          <p:cNvSpPr/>
          <p:nvPr/>
        </p:nvSpPr>
        <p:spPr>
          <a:xfrm>
            <a:off x="862148" y="2263874"/>
            <a:ext cx="9866811" cy="2862322"/>
          </a:xfrm>
          <a:prstGeom prst="rect">
            <a:avLst/>
          </a:prstGeom>
        </p:spPr>
        <p:txBody>
          <a:bodyPr wrap="square">
            <a:spAutoFit/>
          </a:bodyPr>
          <a:lstStyle/>
          <a:p>
            <a:r>
              <a:rPr lang="es-AR" dirty="0" smtClean="0"/>
              <a:t>¡</a:t>
            </a:r>
            <a:r>
              <a:rPr lang="es-AR" dirty="0"/>
              <a:t>Las posturas iniciales suelen estar bastante separadas. </a:t>
            </a:r>
            <a:endParaRPr lang="es-AR" dirty="0" smtClean="0"/>
          </a:p>
          <a:p>
            <a:endParaRPr lang="es-AR" dirty="0"/>
          </a:p>
          <a:p>
            <a:r>
              <a:rPr lang="es-AR" dirty="0" smtClean="0"/>
              <a:t>Es </a:t>
            </a:r>
            <a:r>
              <a:rPr lang="es-AR" dirty="0"/>
              <a:t>normal abrir con una oferta o pedir una rebaja que esté anormalmente fuera de lo acostumbrado, para otros mercados. </a:t>
            </a:r>
            <a:endParaRPr lang="es-AR" dirty="0" smtClean="0"/>
          </a:p>
          <a:p>
            <a:endParaRPr lang="es-AR" dirty="0"/>
          </a:p>
          <a:p>
            <a:r>
              <a:rPr lang="es-AR" dirty="0" smtClean="0"/>
              <a:t>Nuestros </a:t>
            </a:r>
            <a:r>
              <a:rPr lang="es-AR" dirty="0"/>
              <a:t>interlocutores esperarán otra serie de concesiones como el pago del transporte o descuentos </a:t>
            </a:r>
            <a:r>
              <a:rPr lang="es-AR" dirty="0" smtClean="0"/>
              <a:t>adicionales. </a:t>
            </a:r>
          </a:p>
          <a:p>
            <a:endParaRPr lang="es-AR" b="1" dirty="0"/>
          </a:p>
          <a:p>
            <a:r>
              <a:rPr lang="es-AR" b="1" dirty="0" smtClean="0"/>
              <a:t>Son </a:t>
            </a:r>
            <a:r>
              <a:rPr lang="es-AR" b="1" dirty="0"/>
              <a:t>duros negociadores, pero siempre debemos tener un tono amistoso y evitar cualquier tipo de </a:t>
            </a:r>
            <a:r>
              <a:rPr lang="es-AR" b="1" dirty="0" smtClean="0"/>
              <a:t>enfrentamiento……</a:t>
            </a:r>
            <a:endParaRPr lang="es-AR" dirty="0"/>
          </a:p>
        </p:txBody>
      </p:sp>
    </p:spTree>
    <p:extLst>
      <p:ext uri="{BB962C8B-B14F-4D97-AF65-F5344CB8AC3E}">
        <p14:creationId xmlns:p14="http://schemas.microsoft.com/office/powerpoint/2010/main" val="19645232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6571215"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CALENDARIO SEMANAL LABORAL</a:t>
            </a:r>
            <a:endParaRPr lang="en-US" sz="3200" b="1" dirty="0">
              <a:solidFill>
                <a:schemeClr val="bg1"/>
              </a:solidFill>
              <a:cs typeface="Calibri Light" panose="020F0302020204030204" pitchFamily="34" charset="0"/>
            </a:endParaRPr>
          </a:p>
        </p:txBody>
      </p:sp>
      <p:sp>
        <p:nvSpPr>
          <p:cNvPr id="4" name="Rectángulo 3"/>
          <p:cNvSpPr/>
          <p:nvPr/>
        </p:nvSpPr>
        <p:spPr>
          <a:xfrm>
            <a:off x="1162594" y="2254811"/>
            <a:ext cx="9866811" cy="3970318"/>
          </a:xfrm>
          <a:prstGeom prst="rect">
            <a:avLst/>
          </a:prstGeom>
        </p:spPr>
        <p:txBody>
          <a:bodyPr wrap="square">
            <a:spAutoFit/>
          </a:bodyPr>
          <a:lstStyle/>
          <a:p>
            <a:r>
              <a:rPr lang="es-AR" dirty="0"/>
              <a:t>En general </a:t>
            </a:r>
            <a:r>
              <a:rPr lang="es-AR" b="1" dirty="0"/>
              <a:t>el Viernes es su día festivo</a:t>
            </a:r>
            <a:r>
              <a:rPr lang="es-AR" dirty="0"/>
              <a:t>, equivalente a nuestro Domingo y el fin de semana se extiende al Sábado, pero esta regla general puede cambiar de un país a otro. </a:t>
            </a:r>
            <a:endParaRPr lang="es-AR" dirty="0" smtClean="0"/>
          </a:p>
          <a:p>
            <a:endParaRPr lang="es-AR" dirty="0"/>
          </a:p>
          <a:p>
            <a:endParaRPr lang="es-AR" dirty="0" smtClean="0"/>
          </a:p>
          <a:p>
            <a:r>
              <a:rPr lang="es-AR" dirty="0" smtClean="0"/>
              <a:t>El </a:t>
            </a:r>
            <a:r>
              <a:rPr lang="es-AR" dirty="0"/>
              <a:t>Ramadán es una de las épocas que tenemos tener en cuenta en nuestros viajes a la zona</a:t>
            </a:r>
            <a:r>
              <a:rPr lang="es-AR" dirty="0" smtClean="0"/>
              <a:t>.</a:t>
            </a:r>
          </a:p>
          <a:p>
            <a:endParaRPr lang="es-AR" dirty="0"/>
          </a:p>
          <a:p>
            <a:r>
              <a:rPr lang="es-AR" dirty="0" smtClean="0"/>
              <a:t> </a:t>
            </a:r>
            <a:r>
              <a:rPr lang="es-AR" dirty="0"/>
              <a:t>Sus fechas cambian de un año a otro, ya que el Ramadán es el noveno mes del año lunar. </a:t>
            </a:r>
            <a:endParaRPr lang="es-AR" dirty="0" smtClean="0"/>
          </a:p>
          <a:p>
            <a:endParaRPr lang="es-AR" dirty="0"/>
          </a:p>
          <a:p>
            <a:r>
              <a:rPr lang="es-AR" dirty="0"/>
              <a:t> </a:t>
            </a:r>
            <a:r>
              <a:rPr lang="es-AR" b="1" dirty="0"/>
              <a:t>Los hábitos diarios durante el Ramadán, incluidos los empresariales, cambian bastante</a:t>
            </a:r>
            <a:r>
              <a:rPr lang="es-AR" dirty="0"/>
              <a:t>. Durante todo el día se ayuna y aunque está prohibición no afecta a los visitantes, no es recomendable por respeto, las comidas en público durante esa época. </a:t>
            </a:r>
            <a:endParaRPr lang="es-AR" dirty="0" smtClean="0"/>
          </a:p>
          <a:p>
            <a:endParaRPr lang="es-AR" dirty="0"/>
          </a:p>
          <a:p>
            <a:r>
              <a:rPr lang="es-AR" dirty="0" smtClean="0"/>
              <a:t>Asimismo </a:t>
            </a:r>
            <a:r>
              <a:rPr lang="es-AR" dirty="0"/>
              <a:t>los </a:t>
            </a:r>
            <a:r>
              <a:rPr lang="es-AR" b="1" dirty="0"/>
              <a:t>horario de oficina pueden cambiar y se flexibilizan</a:t>
            </a:r>
            <a:r>
              <a:rPr lang="es-AR" dirty="0"/>
              <a:t>. Numerosas empresas permiten a sus empleados entrar más tarde por la mañana y salir más tarde de los habitual.</a:t>
            </a:r>
          </a:p>
        </p:txBody>
      </p:sp>
    </p:spTree>
    <p:extLst>
      <p:ext uri="{BB962C8B-B14F-4D97-AF65-F5344CB8AC3E}">
        <p14:creationId xmlns:p14="http://schemas.microsoft.com/office/powerpoint/2010/main" val="23509385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6571215"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REGLAS DE ETIQUETAS</a:t>
            </a:r>
            <a:endParaRPr lang="en-US" sz="3200" b="1" dirty="0">
              <a:solidFill>
                <a:schemeClr val="bg1"/>
              </a:solidFill>
              <a:cs typeface="Calibri Light" panose="020F0302020204030204" pitchFamily="34" charset="0"/>
            </a:endParaRPr>
          </a:p>
        </p:txBody>
      </p:sp>
      <p:sp>
        <p:nvSpPr>
          <p:cNvPr id="5" name="Rectángulo 4"/>
          <p:cNvSpPr/>
          <p:nvPr/>
        </p:nvSpPr>
        <p:spPr>
          <a:xfrm>
            <a:off x="971006" y="1777281"/>
            <a:ext cx="10249988" cy="4801314"/>
          </a:xfrm>
          <a:prstGeom prst="rect">
            <a:avLst/>
          </a:prstGeom>
        </p:spPr>
        <p:txBody>
          <a:bodyPr wrap="square">
            <a:spAutoFit/>
          </a:bodyPr>
          <a:lstStyle/>
          <a:p>
            <a:r>
              <a:rPr lang="es-AR" dirty="0">
                <a:solidFill>
                  <a:srgbClr val="222222"/>
                </a:solidFill>
                <a:latin typeface="Lora"/>
              </a:rPr>
              <a:t>Hay ciertas costumbres que deberemos evitar en nuestros viajes por el mundo de los países árabes</a:t>
            </a:r>
            <a:r>
              <a:rPr lang="es-AR" dirty="0" smtClean="0">
                <a:solidFill>
                  <a:srgbClr val="222222"/>
                </a:solidFill>
                <a:latin typeface="Lora"/>
              </a:rPr>
              <a:t>.</a:t>
            </a:r>
          </a:p>
          <a:p>
            <a:endParaRPr lang="es-AR" dirty="0">
              <a:solidFill>
                <a:srgbClr val="222222"/>
              </a:solidFill>
              <a:latin typeface="Lora"/>
            </a:endParaRPr>
          </a:p>
          <a:p>
            <a:r>
              <a:rPr lang="es-AR" dirty="0">
                <a:solidFill>
                  <a:srgbClr val="222222"/>
                </a:solidFill>
                <a:latin typeface="Lora"/>
              </a:rPr>
              <a:t>Debemos restringir al máximo nuestro uso de la mano izquierda. Mano considerada “impura” por dedicarse a tareas relacionadas con la higiene.  </a:t>
            </a:r>
            <a:r>
              <a:rPr lang="es-AR" dirty="0" smtClean="0">
                <a:solidFill>
                  <a:srgbClr val="222222"/>
                </a:solidFill>
                <a:latin typeface="Lora"/>
              </a:rPr>
              <a:t>Ser zurdo</a:t>
            </a:r>
            <a:r>
              <a:rPr lang="es-AR" dirty="0">
                <a:solidFill>
                  <a:srgbClr val="222222"/>
                </a:solidFill>
                <a:latin typeface="Lora"/>
              </a:rPr>
              <a:t>, sería de muy buena educación, incluso el excusarse antes de escribir. Sus interlocutores lo entenderán con una sonrisa</a:t>
            </a:r>
            <a:r>
              <a:rPr lang="es-AR" dirty="0" smtClean="0">
                <a:solidFill>
                  <a:srgbClr val="222222"/>
                </a:solidFill>
                <a:latin typeface="Lora"/>
              </a:rPr>
              <a:t>.</a:t>
            </a:r>
          </a:p>
          <a:p>
            <a:endParaRPr lang="es-AR" dirty="0">
              <a:solidFill>
                <a:srgbClr val="222222"/>
              </a:solidFill>
              <a:latin typeface="Lora"/>
            </a:endParaRPr>
          </a:p>
          <a:p>
            <a:r>
              <a:rPr lang="es-AR" dirty="0">
                <a:solidFill>
                  <a:srgbClr val="222222"/>
                </a:solidFill>
                <a:latin typeface="Lora"/>
              </a:rPr>
              <a:t>El alcohol o la carne de cerdo están prohibidos</a:t>
            </a:r>
            <a:r>
              <a:rPr lang="es-AR" dirty="0" smtClean="0">
                <a:solidFill>
                  <a:srgbClr val="222222"/>
                </a:solidFill>
                <a:latin typeface="Lora"/>
              </a:rPr>
              <a:t>.</a:t>
            </a:r>
          </a:p>
          <a:p>
            <a:endParaRPr lang="es-AR" dirty="0">
              <a:solidFill>
                <a:srgbClr val="222222"/>
              </a:solidFill>
              <a:latin typeface="Lora"/>
            </a:endParaRPr>
          </a:p>
          <a:p>
            <a:r>
              <a:rPr lang="es-AR" dirty="0">
                <a:solidFill>
                  <a:srgbClr val="222222"/>
                </a:solidFill>
                <a:latin typeface="Lora"/>
              </a:rPr>
              <a:t>El espacio personal es diferente al concepto occidental. Tienden a acercarse más y a tener un espacio físico más corto que en occidente</a:t>
            </a:r>
            <a:r>
              <a:rPr lang="es-AR" dirty="0" smtClean="0">
                <a:solidFill>
                  <a:srgbClr val="222222"/>
                </a:solidFill>
                <a:latin typeface="Lora"/>
              </a:rPr>
              <a:t>.</a:t>
            </a:r>
          </a:p>
          <a:p>
            <a:endParaRPr lang="es-AR" dirty="0">
              <a:solidFill>
                <a:srgbClr val="222222"/>
              </a:solidFill>
              <a:latin typeface="Lora"/>
            </a:endParaRPr>
          </a:p>
          <a:p>
            <a:r>
              <a:rPr lang="es-AR" dirty="0">
                <a:solidFill>
                  <a:srgbClr val="222222"/>
                </a:solidFill>
                <a:latin typeface="Lora"/>
              </a:rPr>
              <a:t>Es de mala educación el cruzar las piernas cuando estemos sentados o dirigir la suela del zapato hacia nuestros </a:t>
            </a:r>
            <a:r>
              <a:rPr lang="es-AR" dirty="0" smtClean="0">
                <a:solidFill>
                  <a:srgbClr val="222222"/>
                </a:solidFill>
                <a:latin typeface="Lora"/>
              </a:rPr>
              <a:t>interlocutores</a:t>
            </a:r>
            <a:r>
              <a:rPr lang="es-AR" dirty="0">
                <a:solidFill>
                  <a:srgbClr val="222222"/>
                </a:solidFill>
                <a:latin typeface="Lora"/>
              </a:rPr>
              <a:t> </a:t>
            </a:r>
            <a:r>
              <a:rPr lang="es-AR" dirty="0" smtClean="0">
                <a:solidFill>
                  <a:srgbClr val="222222"/>
                </a:solidFill>
                <a:latin typeface="Lora"/>
              </a:rPr>
              <a:t>( los pies son sucios) </a:t>
            </a:r>
          </a:p>
          <a:p>
            <a:endParaRPr lang="es-AR" dirty="0">
              <a:solidFill>
                <a:srgbClr val="222222"/>
              </a:solidFill>
              <a:latin typeface="Lora"/>
            </a:endParaRPr>
          </a:p>
          <a:p>
            <a:r>
              <a:rPr lang="es-AR" dirty="0">
                <a:solidFill>
                  <a:srgbClr val="222222"/>
                </a:solidFill>
                <a:latin typeface="Lora"/>
              </a:rPr>
              <a:t>Es mejor evitar temas de conversación como el sexo, la política, la religión o el conflicto árabe-israelí.</a:t>
            </a:r>
            <a:endParaRPr lang="es-AR" b="0" i="0" dirty="0">
              <a:solidFill>
                <a:srgbClr val="222222"/>
              </a:solidFill>
              <a:effectLst/>
              <a:latin typeface="Lora"/>
            </a:endParaRPr>
          </a:p>
        </p:txBody>
      </p:sp>
    </p:spTree>
    <p:extLst>
      <p:ext uri="{BB962C8B-B14F-4D97-AF65-F5344CB8AC3E}">
        <p14:creationId xmlns:p14="http://schemas.microsoft.com/office/powerpoint/2010/main" val="21567250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6571215"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VESTIR DISCRETAMENTE</a:t>
            </a:r>
            <a:endParaRPr lang="en-US" sz="3200" b="1" dirty="0">
              <a:solidFill>
                <a:schemeClr val="bg1"/>
              </a:solidFill>
              <a:cs typeface="Calibri Light" panose="020F0302020204030204" pitchFamily="34" charset="0"/>
            </a:endParaRPr>
          </a:p>
        </p:txBody>
      </p:sp>
      <p:sp>
        <p:nvSpPr>
          <p:cNvPr id="4" name="Rectángulo 3"/>
          <p:cNvSpPr/>
          <p:nvPr/>
        </p:nvSpPr>
        <p:spPr>
          <a:xfrm>
            <a:off x="1911531" y="2822641"/>
            <a:ext cx="8368937" cy="1477328"/>
          </a:xfrm>
          <a:prstGeom prst="rect">
            <a:avLst/>
          </a:prstGeom>
        </p:spPr>
        <p:txBody>
          <a:bodyPr wrap="square">
            <a:spAutoFit/>
          </a:bodyPr>
          <a:lstStyle/>
          <a:p>
            <a:r>
              <a:rPr lang="es-AR" dirty="0">
                <a:solidFill>
                  <a:srgbClr val="222222"/>
                </a:solidFill>
                <a:latin typeface="Lora"/>
              </a:rPr>
              <a:t>Es conveniente vestir discretamente.</a:t>
            </a:r>
          </a:p>
          <a:p>
            <a:r>
              <a:rPr lang="es-AR" dirty="0">
                <a:solidFill>
                  <a:srgbClr val="222222"/>
                </a:solidFill>
                <a:latin typeface="Lora"/>
              </a:rPr>
              <a:t>La hospitalidad de los países árabes, es una de sus tradiciones más antiguas. Una vez que hayamos conseguido </a:t>
            </a:r>
            <a:r>
              <a:rPr lang="es-AR" b="1" dirty="0">
                <a:solidFill>
                  <a:srgbClr val="222222"/>
                </a:solidFill>
                <a:latin typeface="Lora"/>
              </a:rPr>
              <a:t>ganar la confianza de nuestros interlocutores</a:t>
            </a:r>
            <a:r>
              <a:rPr lang="es-AR" dirty="0">
                <a:solidFill>
                  <a:srgbClr val="222222"/>
                </a:solidFill>
                <a:latin typeface="Lora"/>
              </a:rPr>
              <a:t>, la generosidad y hospitalidad serán dos rasgos que acompañaran siempre nuestras relaciones con las personas de mundo árabe.</a:t>
            </a:r>
            <a:endParaRPr lang="es-AR" b="0" i="0" dirty="0">
              <a:solidFill>
                <a:srgbClr val="222222"/>
              </a:solidFill>
              <a:effectLst/>
              <a:latin typeface="Lora"/>
            </a:endParaRPr>
          </a:p>
        </p:txBody>
      </p:sp>
    </p:spTree>
    <p:extLst>
      <p:ext uri="{BB962C8B-B14F-4D97-AF65-F5344CB8AC3E}">
        <p14:creationId xmlns:p14="http://schemas.microsoft.com/office/powerpoint/2010/main" val="38507746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6" name="Google Shape;134;p18"/>
          <p:cNvSpPr txBox="1"/>
          <p:nvPr/>
        </p:nvSpPr>
        <p:spPr>
          <a:xfrm>
            <a:off x="229460" y="2725931"/>
            <a:ext cx="8282528" cy="835875"/>
          </a:xfrm>
          <a:prstGeom prst="rect">
            <a:avLst/>
          </a:prstGeom>
          <a:solidFill>
            <a:srgbClr val="00AD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chemeClr val="lt1"/>
                </a:solidFill>
                <a:latin typeface="Calibri"/>
                <a:cs typeface="Calibri"/>
                <a:sym typeface="Calibri"/>
              </a:rPr>
              <a:t>COMO NEGOCIAR CON CHINOS</a:t>
            </a:r>
            <a:endParaRPr dirty="0"/>
          </a:p>
        </p:txBody>
      </p:sp>
    </p:spTree>
    <p:extLst>
      <p:ext uri="{BB962C8B-B14F-4D97-AF65-F5344CB8AC3E}">
        <p14:creationId xmlns:p14="http://schemas.microsoft.com/office/powerpoint/2010/main" val="20518332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2F16438-D19F-E44C-A765-E6BBFEDF4372}"/>
              </a:ext>
            </a:extLst>
          </p:cNvPr>
          <p:cNvSpPr/>
          <p:nvPr/>
        </p:nvSpPr>
        <p:spPr>
          <a:xfrm>
            <a:off x="0" y="0"/>
            <a:ext cx="12192000" cy="1567543"/>
          </a:xfrm>
          <a:prstGeom prst="rect">
            <a:avLst/>
          </a:pr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uadroTexto 5">
            <a:extLst>
              <a:ext uri="{FF2B5EF4-FFF2-40B4-BE49-F238E27FC236}">
                <a16:creationId xmlns:a16="http://schemas.microsoft.com/office/drawing/2014/main" id="{A60C458A-516F-BB4C-A5FB-122481E982E5}"/>
              </a:ext>
            </a:extLst>
          </p:cNvPr>
          <p:cNvSpPr txBox="1"/>
          <p:nvPr/>
        </p:nvSpPr>
        <p:spPr>
          <a:xfrm>
            <a:off x="708127" y="522160"/>
            <a:ext cx="5814593" cy="369332"/>
          </a:xfrm>
          <a:prstGeom prst="rect">
            <a:avLst/>
          </a:prstGeom>
          <a:solidFill>
            <a:srgbClr val="28A1CA"/>
          </a:solidFill>
        </p:spPr>
        <p:txBody>
          <a:bodyPr wrap="square" rtlCol="0">
            <a:spAutoFit/>
          </a:bodyPr>
          <a:lstStyle/>
          <a:p>
            <a:r>
              <a:rPr lang="es-AR" b="1" dirty="0"/>
              <a:t>Claves para una negociación efectiva en países árabes</a:t>
            </a:r>
          </a:p>
        </p:txBody>
      </p:sp>
      <p:sp>
        <p:nvSpPr>
          <p:cNvPr id="7" name="CuadroTexto 6">
            <a:extLst>
              <a:ext uri="{FF2B5EF4-FFF2-40B4-BE49-F238E27FC236}">
                <a16:creationId xmlns:a16="http://schemas.microsoft.com/office/drawing/2014/main" id="{D40B21AB-5425-438F-BC1A-EE33CF634F7E}"/>
              </a:ext>
            </a:extLst>
          </p:cNvPr>
          <p:cNvSpPr txBox="1"/>
          <p:nvPr/>
        </p:nvSpPr>
        <p:spPr>
          <a:xfrm>
            <a:off x="821338" y="2106946"/>
            <a:ext cx="8540376" cy="3693319"/>
          </a:xfrm>
          <a:prstGeom prst="rect">
            <a:avLst/>
          </a:prstGeom>
          <a:noFill/>
        </p:spPr>
        <p:txBody>
          <a:bodyPr wrap="square" rtlCol="0">
            <a:spAutoFit/>
          </a:bodyPr>
          <a:lstStyle>
            <a:defPPr>
              <a:defRPr lang="es-AR"/>
            </a:defPPr>
            <a:lvl1pPr marL="180000" lvl="0" indent="-180000" eaLnBrk="0" fontAlgn="base" hangingPunct="0">
              <a:spcBef>
                <a:spcPct val="0"/>
              </a:spcBef>
              <a:spcAft>
                <a:spcPct val="0"/>
              </a:spcAft>
              <a:buClr>
                <a:srgbClr val="28A1CA"/>
              </a:buClr>
              <a:buFont typeface="Arial" panose="020B0604020202020204" pitchFamily="34" charset="0"/>
              <a:buChar char="•"/>
              <a:defRPr kumimoji="0" b="0" i="0" u="none" strike="noStrike" cap="none" spc="0" normalizeH="0" baseline="0">
                <a:ln>
                  <a:noFill/>
                </a:ln>
                <a:solidFill>
                  <a:schemeClr val="tx1">
                    <a:lumMod val="50000"/>
                    <a:lumOff val="50000"/>
                  </a:schemeClr>
                </a:solidFill>
                <a:effectLst/>
                <a:uLnTx/>
                <a:uFillTx/>
              </a:defRPr>
            </a:lvl1pPr>
          </a:lstStyle>
          <a:p>
            <a:r>
              <a:rPr lang="es-AR" dirty="0" smtClean="0">
                <a:solidFill>
                  <a:srgbClr val="7F7F7F"/>
                </a:solidFill>
              </a:rPr>
              <a:t>Propuestas: no les gusta declarar su posición </a:t>
            </a:r>
            <a:r>
              <a:rPr lang="es-AR" dirty="0" err="1" smtClean="0">
                <a:solidFill>
                  <a:srgbClr val="7F7F7F"/>
                </a:solidFill>
              </a:rPr>
              <a:t>unicial</a:t>
            </a:r>
            <a:endParaRPr lang="es-AR" dirty="0" smtClean="0">
              <a:solidFill>
                <a:srgbClr val="7F7F7F"/>
              </a:solidFill>
            </a:endParaRPr>
          </a:p>
          <a:p>
            <a:endParaRPr lang="es-AR" dirty="0">
              <a:solidFill>
                <a:srgbClr val="7F7F7F"/>
              </a:solidFill>
            </a:endParaRPr>
          </a:p>
          <a:p>
            <a:r>
              <a:rPr lang="es-AR" dirty="0" smtClean="0">
                <a:solidFill>
                  <a:srgbClr val="7F7F7F"/>
                </a:solidFill>
              </a:rPr>
              <a:t> Intercambio: hay que prepararse para un largo y extenso intercambio</a:t>
            </a:r>
          </a:p>
          <a:p>
            <a:endParaRPr lang="es-AR" dirty="0">
              <a:solidFill>
                <a:srgbClr val="7F7F7F"/>
              </a:solidFill>
            </a:endParaRPr>
          </a:p>
          <a:p>
            <a:r>
              <a:rPr lang="es-AR" dirty="0" smtClean="0">
                <a:solidFill>
                  <a:srgbClr val="7F7F7F"/>
                </a:solidFill>
              </a:rPr>
              <a:t>Tener en cuenta los favores, para el banco de favores….</a:t>
            </a:r>
          </a:p>
          <a:p>
            <a:endParaRPr lang="es-AR" dirty="0">
              <a:solidFill>
                <a:srgbClr val="7F7F7F"/>
              </a:solidFill>
            </a:endParaRPr>
          </a:p>
          <a:p>
            <a:r>
              <a:rPr lang="es-AR" dirty="0" smtClean="0">
                <a:solidFill>
                  <a:srgbClr val="7F7F7F"/>
                </a:solidFill>
              </a:rPr>
              <a:t>La importancia del que firma el acuerdo </a:t>
            </a:r>
          </a:p>
          <a:p>
            <a:endParaRPr lang="es-AR" dirty="0">
              <a:solidFill>
                <a:srgbClr val="7F7F7F"/>
              </a:solidFill>
            </a:endParaRPr>
          </a:p>
          <a:p>
            <a:r>
              <a:rPr lang="es-AR" dirty="0" smtClean="0">
                <a:solidFill>
                  <a:srgbClr val="7F7F7F"/>
                </a:solidFill>
              </a:rPr>
              <a:t>Hacer Lobby con las personas de influencia.</a:t>
            </a:r>
          </a:p>
          <a:p>
            <a:endParaRPr lang="es-AR" dirty="0">
              <a:solidFill>
                <a:srgbClr val="7F7F7F"/>
              </a:solidFill>
            </a:endParaRPr>
          </a:p>
          <a:p>
            <a:r>
              <a:rPr lang="es-AR" dirty="0" smtClean="0">
                <a:solidFill>
                  <a:srgbClr val="7F7F7F"/>
                </a:solidFill>
              </a:rPr>
              <a:t>Evitar el no indeclinable.</a:t>
            </a:r>
          </a:p>
          <a:p>
            <a:endParaRPr lang="es-AR" dirty="0">
              <a:solidFill>
                <a:srgbClr val="7F7F7F"/>
              </a:solidFill>
            </a:endParaRPr>
          </a:p>
          <a:p>
            <a:r>
              <a:rPr lang="es-AR" dirty="0" smtClean="0">
                <a:solidFill>
                  <a:srgbClr val="7F7F7F"/>
                </a:solidFill>
              </a:rPr>
              <a:t>Regalos, una muestra de respeto</a:t>
            </a:r>
            <a:endParaRPr lang="es-AR" dirty="0">
              <a:solidFill>
                <a:srgbClr val="7F7F7F"/>
              </a:solidFill>
            </a:endParaRPr>
          </a:p>
        </p:txBody>
      </p:sp>
    </p:spTree>
    <p:extLst>
      <p:ext uri="{BB962C8B-B14F-4D97-AF65-F5344CB8AC3E}">
        <p14:creationId xmlns:p14="http://schemas.microsoft.com/office/powerpoint/2010/main" val="18846902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5" y="522160"/>
            <a:ext cx="2853681"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INTERCAMBIO</a:t>
            </a:r>
            <a:endParaRPr lang="en-US" sz="3200" b="1" dirty="0">
              <a:solidFill>
                <a:schemeClr val="bg1"/>
              </a:solidFill>
              <a:cs typeface="Calibri Light" panose="020F0302020204030204" pitchFamily="34" charset="0"/>
            </a:endParaRPr>
          </a:p>
        </p:txBody>
      </p:sp>
      <p:sp>
        <p:nvSpPr>
          <p:cNvPr id="4" name="Rectángulo 3"/>
          <p:cNvSpPr/>
          <p:nvPr/>
        </p:nvSpPr>
        <p:spPr>
          <a:xfrm>
            <a:off x="1140823" y="2404629"/>
            <a:ext cx="9710057" cy="3693319"/>
          </a:xfrm>
          <a:prstGeom prst="rect">
            <a:avLst/>
          </a:prstGeom>
        </p:spPr>
        <p:txBody>
          <a:bodyPr wrap="square">
            <a:spAutoFit/>
          </a:bodyPr>
          <a:lstStyle/>
          <a:p>
            <a:r>
              <a:rPr lang="es-AR" b="1" dirty="0"/>
              <a:t>Intercambio</a:t>
            </a:r>
            <a:r>
              <a:rPr lang="es-AR" dirty="0"/>
              <a:t/>
            </a:r>
            <a:br>
              <a:rPr lang="es-AR" dirty="0"/>
            </a:br>
            <a:r>
              <a:rPr lang="es-AR" dirty="0"/>
              <a:t/>
            </a:r>
            <a:br>
              <a:rPr lang="es-AR" dirty="0"/>
            </a:br>
            <a:r>
              <a:rPr lang="es-AR" dirty="0"/>
              <a:t>Después de lanzar la propuesta, debe preparase para una larga e intensa fase de intercambio. </a:t>
            </a:r>
            <a:endParaRPr lang="es-AR" dirty="0" smtClean="0"/>
          </a:p>
          <a:p>
            <a:endParaRPr lang="es-AR" dirty="0"/>
          </a:p>
          <a:p>
            <a:r>
              <a:rPr lang="es-AR" dirty="0" smtClean="0"/>
              <a:t>Pueden </a:t>
            </a:r>
            <a:r>
              <a:rPr lang="es-AR" dirty="0"/>
              <a:t>perder una discusión, pero se ocuparán de obtener beneficios al comerciar </a:t>
            </a:r>
            <a:endParaRPr lang="es-AR" dirty="0" smtClean="0"/>
          </a:p>
          <a:p>
            <a:endParaRPr lang="es-AR" dirty="0"/>
          </a:p>
          <a:p>
            <a:r>
              <a:rPr lang="es-AR" dirty="0" smtClean="0"/>
              <a:t>Mantener distintas </a:t>
            </a:r>
            <a:r>
              <a:rPr lang="es-AR" dirty="0"/>
              <a:t>variables abiertas en la negociación, evitando quedar atrapado en el regateo de una única </a:t>
            </a:r>
            <a:r>
              <a:rPr lang="es-AR" dirty="0" smtClean="0"/>
              <a:t>cuestión</a:t>
            </a:r>
            <a:r>
              <a:rPr lang="es-AR" dirty="0"/>
              <a:t/>
            </a:r>
            <a:br>
              <a:rPr lang="es-AR" dirty="0"/>
            </a:br>
            <a:r>
              <a:rPr lang="es-AR" dirty="0"/>
              <a:t/>
            </a:r>
            <a:br>
              <a:rPr lang="es-AR" dirty="0"/>
            </a:br>
            <a:r>
              <a:rPr lang="es-AR" dirty="0"/>
              <a:t>A la hora de negociar con chinos, </a:t>
            </a:r>
            <a:r>
              <a:rPr lang="es-AR" dirty="0" smtClean="0"/>
              <a:t>tener siempre </a:t>
            </a:r>
            <a:r>
              <a:rPr lang="es-AR" dirty="0"/>
              <a:t>en mente que el hacer pequeños gestos o concesiones </a:t>
            </a:r>
            <a:r>
              <a:rPr lang="es-AR" dirty="0" smtClean="0"/>
              <a:t>planificadas,  </a:t>
            </a:r>
            <a:r>
              <a:rPr lang="es-AR" dirty="0"/>
              <a:t>será vital para ganarse el respeto de la otra parte. </a:t>
            </a:r>
            <a:endParaRPr lang="es-AR" dirty="0" smtClean="0"/>
          </a:p>
          <a:p>
            <a:endParaRPr lang="es-AR" dirty="0"/>
          </a:p>
          <a:p>
            <a:r>
              <a:rPr lang="es-AR" dirty="0" smtClean="0"/>
              <a:t>Lo </a:t>
            </a:r>
            <a:r>
              <a:rPr lang="es-AR" dirty="0"/>
              <a:t>recordarán como un favor en el </a:t>
            </a:r>
            <a:r>
              <a:rPr lang="es-AR" dirty="0">
                <a:solidFill>
                  <a:srgbClr val="28A1CA"/>
                </a:solidFill>
              </a:rPr>
              <a:t>“banco de favores” </a:t>
            </a:r>
            <a:r>
              <a:rPr lang="es-AR" dirty="0"/>
              <a:t>y se lo devolverán más adelante.</a:t>
            </a:r>
            <a:endParaRPr lang="es-AR" b="0" i="0" dirty="0">
              <a:solidFill>
                <a:srgbClr val="222222"/>
              </a:solidFill>
              <a:effectLst/>
              <a:latin typeface="Lora"/>
            </a:endParaRPr>
          </a:p>
        </p:txBody>
      </p:sp>
    </p:spTree>
    <p:extLst>
      <p:ext uri="{BB962C8B-B14F-4D97-AF65-F5344CB8AC3E}">
        <p14:creationId xmlns:p14="http://schemas.microsoft.com/office/powerpoint/2010/main" val="32854170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6" y="522160"/>
            <a:ext cx="2784012"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ACUERDO</a:t>
            </a:r>
            <a:endParaRPr lang="en-US" sz="3200" b="1" dirty="0">
              <a:solidFill>
                <a:schemeClr val="bg1"/>
              </a:solidFill>
              <a:cs typeface="Calibri Light" panose="020F0302020204030204" pitchFamily="34" charset="0"/>
            </a:endParaRPr>
          </a:p>
        </p:txBody>
      </p:sp>
      <p:sp>
        <p:nvSpPr>
          <p:cNvPr id="5" name="Rectángulo 4"/>
          <p:cNvSpPr/>
          <p:nvPr/>
        </p:nvSpPr>
        <p:spPr>
          <a:xfrm>
            <a:off x="1367246" y="2113210"/>
            <a:ext cx="8264434" cy="3970318"/>
          </a:xfrm>
          <a:prstGeom prst="rect">
            <a:avLst/>
          </a:prstGeom>
        </p:spPr>
        <p:txBody>
          <a:bodyPr wrap="square">
            <a:spAutoFit/>
          </a:bodyPr>
          <a:lstStyle/>
          <a:p>
            <a:r>
              <a:rPr lang="es-AR" b="1" dirty="0">
                <a:solidFill>
                  <a:srgbClr val="5E5C5C"/>
                </a:solidFill>
                <a:latin typeface="Open Sans"/>
              </a:rPr>
              <a:t>Cierre y Acuerdo</a:t>
            </a:r>
            <a:r>
              <a:rPr lang="es-AR" dirty="0"/>
              <a:t/>
            </a:r>
            <a:br>
              <a:rPr lang="es-AR" dirty="0"/>
            </a:br>
            <a:r>
              <a:rPr lang="es-AR" dirty="0"/>
              <a:t/>
            </a:r>
            <a:br>
              <a:rPr lang="es-AR" dirty="0"/>
            </a:br>
            <a:r>
              <a:rPr lang="es-AR" dirty="0" smtClean="0"/>
              <a:t>Si </a:t>
            </a:r>
            <a:r>
              <a:rPr lang="es-AR" dirty="0" smtClean="0">
                <a:solidFill>
                  <a:srgbClr val="5E5C5C"/>
                </a:solidFill>
                <a:latin typeface="Open Sans"/>
              </a:rPr>
              <a:t>es </a:t>
            </a:r>
            <a:r>
              <a:rPr lang="es-AR" dirty="0">
                <a:solidFill>
                  <a:srgbClr val="5E5C5C"/>
                </a:solidFill>
                <a:latin typeface="Open Sans"/>
              </a:rPr>
              <a:t>capaz de cerrar el acuerdo, tiene que asegurarse de que la firma provenga de un ejecutivo con autoridad formal en la compañía y que se mantendrá en su posición durante la relación comercial. </a:t>
            </a:r>
            <a:endParaRPr lang="es-AR" dirty="0" smtClean="0">
              <a:solidFill>
                <a:srgbClr val="5E5C5C"/>
              </a:solidFill>
              <a:latin typeface="Open Sans"/>
            </a:endParaRPr>
          </a:p>
          <a:p>
            <a:endParaRPr lang="es-AR" dirty="0">
              <a:solidFill>
                <a:srgbClr val="5E5C5C"/>
              </a:solidFill>
              <a:latin typeface="Open Sans"/>
            </a:endParaRPr>
          </a:p>
          <a:p>
            <a:r>
              <a:rPr lang="es-AR" dirty="0" smtClean="0">
                <a:solidFill>
                  <a:srgbClr val="5E5C5C"/>
                </a:solidFill>
                <a:latin typeface="Open Sans"/>
              </a:rPr>
              <a:t>En </a:t>
            </a:r>
            <a:r>
              <a:rPr lang="es-AR" dirty="0">
                <a:solidFill>
                  <a:srgbClr val="5E5C5C"/>
                </a:solidFill>
                <a:latin typeface="Open Sans"/>
              </a:rPr>
              <a:t>China, la persona que firma es la que tiene la responsabilidad última del acuerdo, sea una compañía en manos privadas o participada en bolsa. </a:t>
            </a:r>
            <a:endParaRPr lang="es-AR" dirty="0" smtClean="0">
              <a:solidFill>
                <a:srgbClr val="5E5C5C"/>
              </a:solidFill>
              <a:latin typeface="Open Sans"/>
            </a:endParaRPr>
          </a:p>
          <a:p>
            <a:endParaRPr lang="es-AR" dirty="0">
              <a:solidFill>
                <a:srgbClr val="5E5C5C"/>
              </a:solidFill>
              <a:latin typeface="Open Sans"/>
            </a:endParaRPr>
          </a:p>
          <a:p>
            <a:r>
              <a:rPr lang="es-AR" dirty="0" smtClean="0">
                <a:solidFill>
                  <a:srgbClr val="5E5C5C"/>
                </a:solidFill>
                <a:latin typeface="Open Sans"/>
              </a:rPr>
              <a:t>Es </a:t>
            </a:r>
            <a:r>
              <a:rPr lang="es-AR" dirty="0">
                <a:solidFill>
                  <a:srgbClr val="5E5C5C"/>
                </a:solidFill>
                <a:latin typeface="Open Sans"/>
              </a:rPr>
              <a:t>una diferencia sutil, pero importante en comparación con lo que sucede en Occidente, donde la responsabilidad recae normalmente en la empresa. </a:t>
            </a:r>
            <a:endParaRPr lang="es-AR" dirty="0" smtClean="0">
              <a:solidFill>
                <a:srgbClr val="5E5C5C"/>
              </a:solidFill>
              <a:latin typeface="Open Sans"/>
            </a:endParaRPr>
          </a:p>
          <a:p>
            <a:endParaRPr lang="es-AR" dirty="0">
              <a:solidFill>
                <a:srgbClr val="5E5C5C"/>
              </a:solidFill>
              <a:latin typeface="Open Sans"/>
            </a:endParaRPr>
          </a:p>
          <a:p>
            <a:r>
              <a:rPr lang="es-AR" dirty="0" smtClean="0">
                <a:solidFill>
                  <a:srgbClr val="5E5C5C"/>
                </a:solidFill>
                <a:latin typeface="Open Sans"/>
              </a:rPr>
              <a:t>De </a:t>
            </a:r>
            <a:r>
              <a:rPr lang="es-AR" dirty="0">
                <a:solidFill>
                  <a:srgbClr val="5E5C5C"/>
                </a:solidFill>
                <a:latin typeface="Open Sans"/>
              </a:rPr>
              <a:t>nuevo, una buena investigación previa le permitirá determinar el nombre de esta persona.</a:t>
            </a:r>
            <a:endParaRPr lang="es-AR" dirty="0"/>
          </a:p>
        </p:txBody>
      </p:sp>
    </p:spTree>
    <p:extLst>
      <p:ext uri="{BB962C8B-B14F-4D97-AF65-F5344CB8AC3E}">
        <p14:creationId xmlns:p14="http://schemas.microsoft.com/office/powerpoint/2010/main" val="14167202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6" y="522160"/>
            <a:ext cx="4551852"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TOMA DE DECISIONES</a:t>
            </a:r>
            <a:endParaRPr lang="en-US" sz="3200" b="1" dirty="0">
              <a:solidFill>
                <a:schemeClr val="bg1"/>
              </a:solidFill>
              <a:cs typeface="Calibri Light" panose="020F0302020204030204" pitchFamily="34" charset="0"/>
            </a:endParaRPr>
          </a:p>
        </p:txBody>
      </p:sp>
      <p:sp>
        <p:nvSpPr>
          <p:cNvPr id="4" name="Rectángulo 3"/>
          <p:cNvSpPr/>
          <p:nvPr/>
        </p:nvSpPr>
        <p:spPr>
          <a:xfrm>
            <a:off x="2098766" y="1793244"/>
            <a:ext cx="7820297" cy="4801314"/>
          </a:xfrm>
          <a:prstGeom prst="rect">
            <a:avLst/>
          </a:prstGeom>
        </p:spPr>
        <p:txBody>
          <a:bodyPr wrap="square">
            <a:spAutoFit/>
          </a:bodyPr>
          <a:lstStyle/>
          <a:p>
            <a:r>
              <a:rPr lang="es-AR" dirty="0"/>
              <a:t/>
            </a:r>
            <a:br>
              <a:rPr lang="es-AR" dirty="0"/>
            </a:br>
            <a:r>
              <a:rPr lang="es-AR" dirty="0"/>
              <a:t/>
            </a:r>
            <a:br>
              <a:rPr lang="es-AR" dirty="0"/>
            </a:br>
            <a:r>
              <a:rPr lang="es-AR" dirty="0" smtClean="0">
                <a:solidFill>
                  <a:srgbClr val="5E5C5C"/>
                </a:solidFill>
                <a:latin typeface="Open Sans"/>
              </a:rPr>
              <a:t>Aprovéchese </a:t>
            </a:r>
            <a:r>
              <a:rPr lang="es-AR" dirty="0">
                <a:solidFill>
                  <a:srgbClr val="5E5C5C"/>
                </a:solidFill>
                <a:latin typeface="Open Sans"/>
              </a:rPr>
              <a:t>del modelo de toma de decisiones jerárquico característico de China. Si ha alcanzado un acuerdo con un alto ejecutivo, hágalo valer en las capas inferiores</a:t>
            </a:r>
            <a:r>
              <a:rPr lang="es-AR" dirty="0" smtClean="0">
                <a:solidFill>
                  <a:srgbClr val="5E5C5C"/>
                </a:solidFill>
                <a:latin typeface="Open Sans"/>
              </a:rPr>
              <a:t>.</a:t>
            </a:r>
          </a:p>
          <a:p>
            <a:endParaRPr lang="es-AR" dirty="0">
              <a:solidFill>
                <a:srgbClr val="5E5C5C"/>
              </a:solidFill>
              <a:latin typeface="Open Sans"/>
            </a:endParaRPr>
          </a:p>
          <a:p>
            <a:endParaRPr lang="es-AR" dirty="0" smtClean="0">
              <a:solidFill>
                <a:srgbClr val="5E5C5C"/>
              </a:solidFill>
              <a:latin typeface="Open Sans"/>
            </a:endParaRPr>
          </a:p>
          <a:p>
            <a:r>
              <a:rPr lang="es-AR" dirty="0">
                <a:solidFill>
                  <a:srgbClr val="5E5C5C"/>
                </a:solidFill>
                <a:latin typeface="Open Sans"/>
              </a:rPr>
              <a:t>Cuente con apoyo in terno: haga “lobby” sobre personas con influencia dentro de la empresa</a:t>
            </a:r>
            <a:r>
              <a:rPr lang="es-AR" dirty="0" smtClean="0">
                <a:solidFill>
                  <a:srgbClr val="5E5C5C"/>
                </a:solidFill>
                <a:latin typeface="Open Sans"/>
              </a:rPr>
              <a:t>.</a:t>
            </a:r>
            <a:endParaRPr lang="es-AR" dirty="0" smtClean="0"/>
          </a:p>
          <a:p>
            <a:endParaRPr lang="es-AR" dirty="0">
              <a:solidFill>
                <a:srgbClr val="5E5C5C"/>
              </a:solidFill>
              <a:latin typeface="Open Sans"/>
            </a:endParaRPr>
          </a:p>
          <a:p>
            <a:r>
              <a:rPr lang="es-AR" dirty="0" smtClean="0">
                <a:solidFill>
                  <a:srgbClr val="5E5C5C"/>
                </a:solidFill>
                <a:latin typeface="Open Sans"/>
              </a:rPr>
              <a:t>Las </a:t>
            </a:r>
            <a:r>
              <a:rPr lang="es-AR" dirty="0">
                <a:solidFill>
                  <a:srgbClr val="5E5C5C"/>
                </a:solidFill>
                <a:latin typeface="Open Sans"/>
              </a:rPr>
              <a:t>buenas relaciones (“</a:t>
            </a:r>
            <a:r>
              <a:rPr lang="es-AR" dirty="0" err="1">
                <a:solidFill>
                  <a:srgbClr val="5E5C5C"/>
                </a:solidFill>
                <a:latin typeface="Open Sans"/>
              </a:rPr>
              <a:t>Guan</a:t>
            </a:r>
            <a:r>
              <a:rPr lang="es-AR" dirty="0">
                <a:solidFill>
                  <a:srgbClr val="5E5C5C"/>
                </a:solidFill>
                <a:latin typeface="Open Sans"/>
              </a:rPr>
              <a:t> xi”) y el respeto (“</a:t>
            </a:r>
            <a:r>
              <a:rPr lang="es-AR" dirty="0" err="1">
                <a:solidFill>
                  <a:srgbClr val="5E5C5C"/>
                </a:solidFill>
                <a:latin typeface="Open Sans"/>
              </a:rPr>
              <a:t>Mian</a:t>
            </a:r>
            <a:r>
              <a:rPr lang="es-AR" dirty="0">
                <a:solidFill>
                  <a:srgbClr val="5E5C5C"/>
                </a:solidFill>
                <a:latin typeface="Open Sans"/>
              </a:rPr>
              <a:t> </a:t>
            </a:r>
            <a:r>
              <a:rPr lang="es-AR" dirty="0" err="1">
                <a:solidFill>
                  <a:srgbClr val="5E5C5C"/>
                </a:solidFill>
                <a:latin typeface="Open Sans"/>
              </a:rPr>
              <a:t>zi</a:t>
            </a:r>
            <a:r>
              <a:rPr lang="es-AR" dirty="0">
                <a:solidFill>
                  <a:srgbClr val="5E5C5C"/>
                </a:solidFill>
                <a:latin typeface="Open Sans"/>
              </a:rPr>
              <a:t>”) son esenciales en los contactos con los responsables de la empresa o aquellos que puedan tener influencia. Muy importante organizar una cena con buen vino antes de iniciar la negociación formal.</a:t>
            </a:r>
            <a:r>
              <a:rPr lang="es-AR" dirty="0"/>
              <a:t/>
            </a:r>
            <a:br>
              <a:rPr lang="es-AR" dirty="0"/>
            </a:br>
            <a:endParaRPr lang="es-AR" dirty="0" smtClean="0">
              <a:solidFill>
                <a:srgbClr val="5E5C5C"/>
              </a:solidFill>
              <a:latin typeface="Open Sans"/>
            </a:endParaRPr>
          </a:p>
          <a:p>
            <a:pPr marL="342900" indent="-342900">
              <a:buAutoNum type="arabicPeriod"/>
            </a:pPr>
            <a:endParaRPr lang="es-AR" dirty="0">
              <a:solidFill>
                <a:srgbClr val="5E5C5C"/>
              </a:solidFill>
              <a:latin typeface="Open Sans"/>
            </a:endParaRPr>
          </a:p>
          <a:p>
            <a:endParaRPr lang="es-AR" dirty="0"/>
          </a:p>
        </p:txBody>
      </p:sp>
    </p:spTree>
    <p:extLst>
      <p:ext uri="{BB962C8B-B14F-4D97-AF65-F5344CB8AC3E}">
        <p14:creationId xmlns:p14="http://schemas.microsoft.com/office/powerpoint/2010/main" val="2952755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56326" y="1270996"/>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a:t>
            </a:r>
            <a:r>
              <a:rPr lang="es-ES_tradnl" sz="2800" b="1" dirty="0" smtClean="0">
                <a:solidFill>
                  <a:schemeClr val="bg1">
                    <a:lumMod val="50000"/>
                  </a:schemeClr>
                </a:solidFill>
                <a:latin typeface="Calibri"/>
                <a:ea typeface="ヒラギノ角ゴ Pro W3" charset="0"/>
                <a:cs typeface="Calibri"/>
              </a:rPr>
              <a:t>comportamientos a tener en cuenta en una negociación:</a:t>
            </a:r>
          </a:p>
          <a:p>
            <a:pPr eaLnBrk="1" hangingPunct="1">
              <a:lnSpc>
                <a:spcPts val="3200"/>
              </a:lnSpc>
            </a:pPr>
            <a:r>
              <a:rPr lang="es-ES_tradnl" sz="1500" b="1" dirty="0" smtClean="0">
                <a:solidFill>
                  <a:srgbClr val="00B0F0"/>
                </a:solidFill>
                <a:latin typeface="Calibri"/>
                <a:ea typeface="ヒラギノ角ゴ Pro W3" charset="0"/>
                <a:cs typeface="Calibri"/>
              </a:rPr>
              <a:t>Hacer autodiagnóstico</a:t>
            </a:r>
            <a:endParaRPr lang="es-ES_tradnl" sz="1500" b="1" dirty="0" smtClean="0">
              <a:solidFill>
                <a:srgbClr val="00B0F0"/>
              </a:solidFill>
              <a:latin typeface="Calibri"/>
              <a:ea typeface="ヒラギノ角ゴ Pro W3" charset="0"/>
              <a:cs typeface="Calibri"/>
            </a:endParaRPr>
          </a:p>
        </p:txBody>
      </p:sp>
      <p:sp>
        <p:nvSpPr>
          <p:cNvPr id="7" name="Google Shape;283;p36"/>
          <p:cNvSpPr txBox="1"/>
          <p:nvPr/>
        </p:nvSpPr>
        <p:spPr>
          <a:xfrm>
            <a:off x="3560020" y="3276407"/>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1800" dirty="0">
                <a:latin typeface="Calibri" panose="020F0502020204030204" pitchFamily="34" charset="0"/>
                <a:cs typeface="Calibri" panose="020F0502020204030204" pitchFamily="34" charset="0"/>
                <a:sym typeface="Calibri"/>
              </a:rPr>
              <a:t>CONTROLADOR</a:t>
            </a:r>
            <a:endParaRPr sz="1800" dirty="0">
              <a:latin typeface="Calibri" panose="020F0502020204030204" pitchFamily="34" charset="0"/>
              <a:cs typeface="Calibri" panose="020F0502020204030204" pitchFamily="34" charset="0"/>
              <a:sym typeface="Calibri"/>
            </a:endParaRPr>
          </a:p>
        </p:txBody>
      </p:sp>
      <p:sp>
        <p:nvSpPr>
          <p:cNvPr id="8" name="Google Shape;283;p36"/>
          <p:cNvSpPr txBox="1"/>
          <p:nvPr/>
        </p:nvSpPr>
        <p:spPr>
          <a:xfrm>
            <a:off x="3560020" y="4684207"/>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RPr/>
            </a:defPPr>
            <a:lvl1pPr algn="ctr">
              <a:defRPr sz="1800" b="1">
                <a:solidFill>
                  <a:schemeClr val="bg1"/>
                </a:solidFill>
                <a:latin typeface="Calibri" panose="020F0502020204030204" pitchFamily="34" charset="0"/>
                <a:cs typeface="Calibri" panose="020F0502020204030204" pitchFamily="34" charset="0"/>
              </a:defRPr>
            </a:lvl1pPr>
          </a:lstStyle>
          <a:p>
            <a:r>
              <a:rPr lang="es-ES" dirty="0">
                <a:sym typeface="Calibri"/>
              </a:rPr>
              <a:t>PROMOVEDOR</a:t>
            </a:r>
            <a:endParaRPr dirty="0">
              <a:sym typeface="Calibri"/>
            </a:endParaRPr>
          </a:p>
        </p:txBody>
      </p:sp>
      <p:sp>
        <p:nvSpPr>
          <p:cNvPr id="10" name="Google Shape;283;p36"/>
          <p:cNvSpPr txBox="1"/>
          <p:nvPr/>
        </p:nvSpPr>
        <p:spPr>
          <a:xfrm>
            <a:off x="6141287" y="3263271"/>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RPr/>
            </a:defPPr>
            <a:lvl1pPr algn="ctr">
              <a:defRPr sz="1800" b="1">
                <a:solidFill>
                  <a:schemeClr val="bg1"/>
                </a:solidFill>
                <a:latin typeface="Calibri" panose="020F0502020204030204" pitchFamily="34" charset="0"/>
                <a:cs typeface="Calibri" panose="020F0502020204030204" pitchFamily="34" charset="0"/>
              </a:defRPr>
            </a:lvl1pPr>
          </a:lstStyle>
          <a:p>
            <a:r>
              <a:rPr lang="es-ES" dirty="0">
                <a:sym typeface="Calibri"/>
              </a:rPr>
              <a:t>ANALIZADOR</a:t>
            </a:r>
            <a:endParaRPr dirty="0">
              <a:sym typeface="Calibri"/>
            </a:endParaRPr>
          </a:p>
        </p:txBody>
      </p:sp>
      <p:sp>
        <p:nvSpPr>
          <p:cNvPr id="11" name="Google Shape;283;p36"/>
          <p:cNvSpPr txBox="1"/>
          <p:nvPr/>
        </p:nvSpPr>
        <p:spPr>
          <a:xfrm>
            <a:off x="6135368" y="4684207"/>
            <a:ext cx="2069262" cy="369332"/>
          </a:xfrm>
          <a:prstGeom prst="rect">
            <a:avLst/>
          </a:prstGeom>
          <a:solidFill>
            <a:srgbClr val="00ADE6"/>
          </a:solidFill>
        </p:spPr>
        <p:txBody>
          <a:bodyPr wrap="square" rtlCol="0">
            <a:spAutoFit/>
          </a:bodyPr>
          <a:lstStyle>
            <a:defPPr marR="0" lvl="0" algn="l" rtl="0">
              <a:lnSpc>
                <a:spcPct val="100000"/>
              </a:lnSpc>
              <a:spcBef>
                <a:spcPts val="0"/>
              </a:spcBef>
              <a:spcAft>
                <a:spcPts val="0"/>
              </a:spcAft>
              <a:defRPr/>
            </a:defPPr>
            <a:lvl1pPr algn="ctr">
              <a:defRPr sz="1800" b="1">
                <a:solidFill>
                  <a:schemeClr val="bg1"/>
                </a:solidFill>
                <a:latin typeface="Calibri" panose="020F0502020204030204" pitchFamily="34" charset="0"/>
                <a:cs typeface="Calibri" panose="020F0502020204030204" pitchFamily="34" charset="0"/>
              </a:defRPr>
            </a:lvl1pPr>
          </a:lstStyle>
          <a:p>
            <a:r>
              <a:rPr lang="es-ES" dirty="0">
                <a:sym typeface="Calibri"/>
              </a:rPr>
              <a:t>CONFORTADOR</a:t>
            </a:r>
            <a:endParaRPr dirty="0">
              <a:sym typeface="Calibri"/>
            </a:endParaRPr>
          </a:p>
        </p:txBody>
      </p:sp>
      <p:cxnSp>
        <p:nvCxnSpPr>
          <p:cNvPr id="12" name="Conector recto de flecha 11"/>
          <p:cNvCxnSpPr/>
          <p:nvPr/>
        </p:nvCxnSpPr>
        <p:spPr>
          <a:xfrm flipH="1">
            <a:off x="5915026" y="2462419"/>
            <a:ext cx="7144" cy="3538334"/>
          </a:xfrm>
          <a:prstGeom prst="straightConnector1">
            <a:avLst/>
          </a:prstGeom>
          <a:ln w="57150">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Google Shape;283;p36"/>
          <p:cNvSpPr txBox="1"/>
          <p:nvPr/>
        </p:nvSpPr>
        <p:spPr>
          <a:xfrm>
            <a:off x="4880395" y="1871488"/>
            <a:ext cx="2069262" cy="519491"/>
          </a:xfrm>
          <a:prstGeom prst="rect">
            <a:avLst/>
          </a:prstGeom>
          <a:solidFill>
            <a:srgbClr val="E964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b="1" dirty="0" smtClean="0">
                <a:solidFill>
                  <a:schemeClr val="bg1"/>
                </a:solidFill>
                <a:latin typeface="Calibri" panose="020F0502020204030204" pitchFamily="34" charset="0"/>
                <a:ea typeface="Calibri"/>
                <a:cs typeface="Calibri" panose="020F0502020204030204" pitchFamily="34" charset="0"/>
                <a:sym typeface="Calibri"/>
              </a:rPr>
              <a:t>FORMAL</a:t>
            </a:r>
            <a:endParaRPr sz="1800" b="1"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14" name="Google Shape;283;p36"/>
          <p:cNvSpPr txBox="1"/>
          <p:nvPr/>
        </p:nvSpPr>
        <p:spPr>
          <a:xfrm>
            <a:off x="4887539" y="6130906"/>
            <a:ext cx="2069262" cy="519491"/>
          </a:xfrm>
          <a:prstGeom prst="rect">
            <a:avLst/>
          </a:prstGeom>
          <a:solidFill>
            <a:srgbClr val="E9644C"/>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lgn="ctr">
              <a:buNone/>
              <a:defRPr b="1">
                <a:solidFill>
                  <a:srgbClr val="05694D"/>
                </a:solidFill>
                <a:latin typeface="+mj-lt"/>
                <a:ea typeface="Calibri"/>
                <a:cs typeface="Calibri"/>
              </a:defRPr>
            </a:lvl1pPr>
          </a:lstStyle>
          <a:p>
            <a:r>
              <a:rPr lang="es-ES" sz="1800" dirty="0">
                <a:solidFill>
                  <a:schemeClr val="bg1"/>
                </a:solidFill>
                <a:latin typeface="Calibri" panose="020F0502020204030204" pitchFamily="34" charset="0"/>
                <a:cs typeface="Calibri" panose="020F0502020204030204" pitchFamily="34" charset="0"/>
                <a:sym typeface="Calibri"/>
              </a:rPr>
              <a:t>INFORMAL</a:t>
            </a:r>
            <a:endParaRPr sz="1800" dirty="0">
              <a:solidFill>
                <a:schemeClr val="bg1"/>
              </a:solidFill>
              <a:latin typeface="Calibri" panose="020F0502020204030204" pitchFamily="34" charset="0"/>
              <a:cs typeface="Calibri" panose="020F0502020204030204" pitchFamily="34" charset="0"/>
              <a:sym typeface="Calibri"/>
            </a:endParaRPr>
          </a:p>
        </p:txBody>
      </p:sp>
      <p:cxnSp>
        <p:nvCxnSpPr>
          <p:cNvPr id="15" name="Conector recto de flecha 14"/>
          <p:cNvCxnSpPr/>
          <p:nvPr/>
        </p:nvCxnSpPr>
        <p:spPr>
          <a:xfrm flipH="1">
            <a:off x="2957513" y="4133036"/>
            <a:ext cx="5757862" cy="0"/>
          </a:xfrm>
          <a:prstGeom prst="straightConnector1">
            <a:avLst/>
          </a:prstGeom>
          <a:ln w="57150">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Google Shape;283;p36"/>
          <p:cNvSpPr txBox="1"/>
          <p:nvPr/>
        </p:nvSpPr>
        <p:spPr>
          <a:xfrm>
            <a:off x="9100165" y="3873291"/>
            <a:ext cx="1657350" cy="519491"/>
          </a:xfrm>
          <a:prstGeom prst="rect">
            <a:avLst/>
          </a:prstGeom>
          <a:solidFill>
            <a:srgbClr val="E9644C"/>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lgn="ctr">
              <a:buNone/>
              <a:defRPr b="1">
                <a:solidFill>
                  <a:srgbClr val="05694D"/>
                </a:solidFill>
                <a:latin typeface="+mj-lt"/>
                <a:ea typeface="Calibri"/>
                <a:cs typeface="Calibri"/>
              </a:defRPr>
            </a:lvl1pPr>
          </a:lstStyle>
          <a:p>
            <a:r>
              <a:rPr lang="es-ES" sz="1800" dirty="0">
                <a:solidFill>
                  <a:schemeClr val="bg1"/>
                </a:solidFill>
                <a:latin typeface="Calibri" panose="020F0502020204030204" pitchFamily="34" charset="0"/>
                <a:cs typeface="Calibri" panose="020F0502020204030204" pitchFamily="34" charset="0"/>
                <a:sym typeface="Calibri"/>
              </a:rPr>
              <a:t>FLEXIBLE</a:t>
            </a:r>
            <a:endParaRPr sz="1800" dirty="0">
              <a:solidFill>
                <a:schemeClr val="bg1"/>
              </a:solidFill>
              <a:latin typeface="Calibri" panose="020F0502020204030204" pitchFamily="34" charset="0"/>
              <a:cs typeface="Calibri" panose="020F0502020204030204" pitchFamily="34" charset="0"/>
              <a:sym typeface="Calibri"/>
            </a:endParaRPr>
          </a:p>
        </p:txBody>
      </p:sp>
      <p:sp>
        <p:nvSpPr>
          <p:cNvPr id="24" name="Google Shape;283;p36"/>
          <p:cNvSpPr txBox="1"/>
          <p:nvPr/>
        </p:nvSpPr>
        <p:spPr>
          <a:xfrm>
            <a:off x="974911" y="3873291"/>
            <a:ext cx="1657350" cy="519491"/>
          </a:xfrm>
          <a:prstGeom prst="rect">
            <a:avLst/>
          </a:prstGeom>
          <a:solidFill>
            <a:srgbClr val="E9644C"/>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b="1">
                <a:solidFill>
                  <a:srgbClr val="05694D"/>
                </a:solidFill>
                <a:latin typeface="+mj-lt"/>
                <a:ea typeface="Calibri"/>
                <a:cs typeface="Calibri"/>
              </a:defRPr>
            </a:lvl1pPr>
          </a:lstStyle>
          <a:p>
            <a:r>
              <a:rPr lang="es-ES" sz="1800" dirty="0">
                <a:solidFill>
                  <a:schemeClr val="bg1"/>
                </a:solidFill>
                <a:latin typeface="Calibri" panose="020F0502020204030204" pitchFamily="34" charset="0"/>
                <a:cs typeface="Calibri" panose="020F0502020204030204" pitchFamily="34" charset="0"/>
                <a:sym typeface="Calibri"/>
              </a:rPr>
              <a:t>DOMINANTE</a:t>
            </a:r>
            <a:endParaRPr sz="1800" dirty="0">
              <a:solidFill>
                <a:schemeClr val="bg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26717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P spid="17" grpId="0" animBg="1"/>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6" y="522160"/>
            <a:ext cx="4551852"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PUNTUALIDAD</a:t>
            </a:r>
            <a:endParaRPr lang="en-US" sz="3200" b="1" dirty="0">
              <a:solidFill>
                <a:schemeClr val="bg1"/>
              </a:solidFill>
              <a:cs typeface="Calibri Light" panose="020F0302020204030204" pitchFamily="34" charset="0"/>
            </a:endParaRPr>
          </a:p>
        </p:txBody>
      </p:sp>
      <p:sp>
        <p:nvSpPr>
          <p:cNvPr id="4" name="Rectángulo 3"/>
          <p:cNvSpPr/>
          <p:nvPr/>
        </p:nvSpPr>
        <p:spPr>
          <a:xfrm>
            <a:off x="2586445" y="1635027"/>
            <a:ext cx="6853645" cy="4247317"/>
          </a:xfrm>
          <a:prstGeom prst="rect">
            <a:avLst/>
          </a:prstGeom>
        </p:spPr>
        <p:txBody>
          <a:bodyPr wrap="square">
            <a:spAutoFit/>
          </a:bodyPr>
          <a:lstStyle/>
          <a:p>
            <a:r>
              <a:rPr lang="es-AR" dirty="0"/>
              <a:t/>
            </a:r>
            <a:br>
              <a:rPr lang="es-AR" dirty="0"/>
            </a:br>
            <a:r>
              <a:rPr lang="es-AR" dirty="0"/>
              <a:t/>
            </a:r>
            <a:br>
              <a:rPr lang="es-AR" dirty="0"/>
            </a:br>
            <a:r>
              <a:rPr lang="es-AR" dirty="0" smtClean="0"/>
              <a:t>Respetar </a:t>
            </a:r>
            <a:r>
              <a:rPr lang="es-AR" dirty="0"/>
              <a:t>la puntualidad. Valoran demasiado que se esté a la hora establecida. Y se debe llamar a las personas por el apellido.</a:t>
            </a:r>
            <a:r>
              <a:rPr lang="es-AR" dirty="0"/>
              <a:t/>
            </a:r>
            <a:br>
              <a:rPr lang="es-AR" dirty="0"/>
            </a:br>
            <a:r>
              <a:rPr lang="es-AR" dirty="0"/>
              <a:t/>
            </a:r>
            <a:br>
              <a:rPr lang="es-AR" dirty="0"/>
            </a:br>
            <a:r>
              <a:rPr lang="es-AR" dirty="0">
                <a:solidFill>
                  <a:srgbClr val="5E5C5C"/>
                </a:solidFill>
                <a:latin typeface="Open Sans"/>
              </a:rPr>
              <a:t>9. Invítelos a la sede de su compañía, si puede permitírselo. La aceptación de la invitación por su parte es un síntoma claro de que el acuerdo es factible.</a:t>
            </a:r>
            <a:r>
              <a:rPr lang="es-AR" dirty="0"/>
              <a:t/>
            </a:r>
            <a:br>
              <a:rPr lang="es-AR" dirty="0"/>
            </a:br>
            <a:r>
              <a:rPr lang="es-AR" dirty="0"/>
              <a:t/>
            </a:r>
            <a:br>
              <a:rPr lang="es-AR" dirty="0"/>
            </a:br>
            <a:r>
              <a:rPr lang="es-AR" dirty="0">
                <a:solidFill>
                  <a:srgbClr val="5E5C5C"/>
                </a:solidFill>
                <a:latin typeface="Open Sans"/>
              </a:rPr>
              <a:t>10. Involucre a una persona de confianza en el proceso de implementación, para que vigile que el acuerdo se esté ejecutando conforme a lo pactado.</a:t>
            </a:r>
            <a:r>
              <a:rPr lang="es-AR" dirty="0"/>
              <a:t/>
            </a:r>
            <a:br>
              <a:rPr lang="es-AR" dirty="0"/>
            </a:br>
            <a:r>
              <a:rPr lang="es-AR" dirty="0"/>
              <a:t/>
            </a:r>
            <a:br>
              <a:rPr lang="es-AR" dirty="0"/>
            </a:br>
            <a:r>
              <a:rPr lang="es-AR" dirty="0">
                <a:solidFill>
                  <a:srgbClr val="5E5C5C"/>
                </a:solidFill>
                <a:latin typeface="Open Sans"/>
              </a:rPr>
              <a:t>Una vez conozca bien a su socio chino, podrá disfrutar de una buena relación comercial mutuamente satisfactoria.</a:t>
            </a:r>
            <a:endParaRPr lang="es-AR" dirty="0"/>
          </a:p>
        </p:txBody>
      </p:sp>
    </p:spTree>
    <p:extLst>
      <p:ext uri="{BB962C8B-B14F-4D97-AF65-F5344CB8AC3E}">
        <p14:creationId xmlns:p14="http://schemas.microsoft.com/office/powerpoint/2010/main" val="9260747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477F7B1-5C5C-7D4E-812A-D87A178AA6B2}"/>
              </a:ext>
            </a:extLst>
          </p:cNvPr>
          <p:cNvSpPr/>
          <p:nvPr/>
        </p:nvSpPr>
        <p:spPr>
          <a:xfrm>
            <a:off x="0" y="0"/>
            <a:ext cx="12192000" cy="1567543"/>
          </a:xfrm>
          <a:prstGeom prst="rect">
            <a:avLst/>
          </a:prstGeom>
          <a:solidFill>
            <a:srgbClr val="28A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 name="Rectángulo 2">
            <a:extLst>
              <a:ext uri="{FF2B5EF4-FFF2-40B4-BE49-F238E27FC236}">
                <a16:creationId xmlns:a16="http://schemas.microsoft.com/office/drawing/2014/main" id="{7DD04825-2B37-7E41-ACD2-841F824CDD07}"/>
              </a:ext>
            </a:extLst>
          </p:cNvPr>
          <p:cNvSpPr/>
          <p:nvPr/>
        </p:nvSpPr>
        <p:spPr>
          <a:xfrm>
            <a:off x="708126" y="522160"/>
            <a:ext cx="4551852" cy="584775"/>
          </a:xfrm>
          <a:prstGeom prst="rect">
            <a:avLst/>
          </a:prstGeom>
          <a:solidFill>
            <a:srgbClr val="134758"/>
          </a:solidFill>
        </p:spPr>
        <p:txBody>
          <a:bodyPr wrap="square">
            <a:spAutoFit/>
          </a:bodyPr>
          <a:lstStyle/>
          <a:p>
            <a:r>
              <a:rPr lang="en-US" sz="3200" b="1" dirty="0" smtClean="0">
                <a:solidFill>
                  <a:schemeClr val="bg1"/>
                </a:solidFill>
                <a:cs typeface="Calibri Light" panose="020F0302020204030204" pitchFamily="34" charset="0"/>
              </a:rPr>
              <a:t>PUNTUALIDAD</a:t>
            </a:r>
            <a:endParaRPr lang="en-US" sz="3200" b="1" dirty="0">
              <a:solidFill>
                <a:schemeClr val="bg1"/>
              </a:solidFill>
              <a:cs typeface="Calibri Light" panose="020F0302020204030204" pitchFamily="34" charset="0"/>
            </a:endParaRPr>
          </a:p>
        </p:txBody>
      </p:sp>
      <p:sp>
        <p:nvSpPr>
          <p:cNvPr id="4" name="Rectángulo 3"/>
          <p:cNvSpPr/>
          <p:nvPr/>
        </p:nvSpPr>
        <p:spPr>
          <a:xfrm>
            <a:off x="2586446" y="1635027"/>
            <a:ext cx="6096000" cy="923330"/>
          </a:xfrm>
          <a:prstGeom prst="rect">
            <a:avLst/>
          </a:prstGeom>
        </p:spPr>
        <p:txBody>
          <a:bodyPr>
            <a:spAutoFit/>
          </a:bodyPr>
          <a:lstStyle/>
          <a:p>
            <a:r>
              <a:rPr lang="es-AR" dirty="0"/>
              <a:t/>
            </a:r>
            <a:br>
              <a:rPr lang="es-AR" dirty="0"/>
            </a:br>
            <a:r>
              <a:rPr lang="es-AR" dirty="0"/>
              <a:t/>
            </a:r>
            <a:br>
              <a:rPr lang="es-AR" dirty="0"/>
            </a:br>
            <a:endParaRPr lang="es-AR" dirty="0"/>
          </a:p>
        </p:txBody>
      </p:sp>
      <p:sp>
        <p:nvSpPr>
          <p:cNvPr id="5" name="Rectángulo 4"/>
          <p:cNvSpPr/>
          <p:nvPr/>
        </p:nvSpPr>
        <p:spPr>
          <a:xfrm>
            <a:off x="1698171" y="1908415"/>
            <a:ext cx="7463246" cy="4247317"/>
          </a:xfrm>
          <a:prstGeom prst="rect">
            <a:avLst/>
          </a:prstGeom>
        </p:spPr>
        <p:txBody>
          <a:bodyPr wrap="square">
            <a:spAutoFit/>
          </a:bodyPr>
          <a:lstStyle/>
          <a:p>
            <a:r>
              <a:rPr lang="es-AR" dirty="0"/>
              <a:t/>
            </a:r>
            <a:br>
              <a:rPr lang="es-AR" dirty="0"/>
            </a:br>
            <a:r>
              <a:rPr lang="es-AR" dirty="0"/>
              <a:t/>
            </a:r>
            <a:br>
              <a:rPr lang="es-AR" dirty="0"/>
            </a:br>
            <a:r>
              <a:rPr lang="es-AR" dirty="0"/>
              <a:t/>
            </a:r>
            <a:br>
              <a:rPr lang="es-AR" dirty="0"/>
            </a:br>
            <a:r>
              <a:rPr lang="es-AR" dirty="0">
                <a:solidFill>
                  <a:srgbClr val="5E5C5C"/>
                </a:solidFill>
                <a:latin typeface="Open Sans"/>
              </a:rPr>
              <a:t>5.Aprenda algunas palabras de saludo o de agradecimiento en chino. Es muy eficaz a la hora de dar una buena impresión en las primeras reuniones.</a:t>
            </a:r>
            <a:r>
              <a:rPr lang="es-AR" dirty="0"/>
              <a:t/>
            </a:r>
            <a:br>
              <a:rPr lang="es-AR" dirty="0"/>
            </a:br>
            <a:r>
              <a:rPr lang="es-AR" dirty="0"/>
              <a:t/>
            </a:r>
            <a:br>
              <a:rPr lang="es-AR" dirty="0"/>
            </a:br>
            <a:r>
              <a:rPr lang="es-AR" dirty="0">
                <a:solidFill>
                  <a:srgbClr val="5E5C5C"/>
                </a:solidFill>
                <a:latin typeface="Open Sans"/>
              </a:rPr>
              <a:t>6.Mantenga siempre una actitud cooperativa. No pierda la compostura ni discuta con los chinos. </a:t>
            </a:r>
            <a:endParaRPr lang="es-AR" dirty="0" smtClean="0">
              <a:solidFill>
                <a:srgbClr val="5E5C5C"/>
              </a:solidFill>
              <a:latin typeface="Open Sans"/>
            </a:endParaRPr>
          </a:p>
          <a:p>
            <a:endParaRPr lang="es-AR" dirty="0">
              <a:solidFill>
                <a:srgbClr val="5E5C5C"/>
              </a:solidFill>
              <a:latin typeface="Open Sans"/>
            </a:endParaRPr>
          </a:p>
          <a:p>
            <a:r>
              <a:rPr lang="es-AR" dirty="0" smtClean="0">
                <a:solidFill>
                  <a:srgbClr val="5E5C5C"/>
                </a:solidFill>
                <a:latin typeface="Open Sans"/>
              </a:rPr>
              <a:t>Evite </a:t>
            </a:r>
            <a:r>
              <a:rPr lang="es-AR" dirty="0">
                <a:solidFill>
                  <a:srgbClr val="5E5C5C"/>
                </a:solidFill>
                <a:latin typeface="Open Sans"/>
              </a:rPr>
              <a:t>decir “no” directamente y decline las ofertas con palabras amables.</a:t>
            </a:r>
            <a:r>
              <a:rPr lang="es-AR" dirty="0"/>
              <a:t/>
            </a:r>
            <a:br>
              <a:rPr lang="es-AR" dirty="0"/>
            </a:br>
            <a:r>
              <a:rPr lang="es-AR" dirty="0"/>
              <a:t/>
            </a:r>
            <a:br>
              <a:rPr lang="es-AR" dirty="0"/>
            </a:br>
            <a:r>
              <a:rPr lang="es-AR" dirty="0">
                <a:solidFill>
                  <a:srgbClr val="5E5C5C"/>
                </a:solidFill>
                <a:latin typeface="Open Sans"/>
              </a:rPr>
              <a:t>7. Tenga preparados regalos de su país de origen como muestra de respeto.</a:t>
            </a:r>
            <a:endParaRPr lang="es-AR" dirty="0"/>
          </a:p>
        </p:txBody>
      </p:sp>
    </p:spTree>
    <p:extLst>
      <p:ext uri="{BB962C8B-B14F-4D97-AF65-F5344CB8AC3E}">
        <p14:creationId xmlns:p14="http://schemas.microsoft.com/office/powerpoint/2010/main" val="9823230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0"/>
            <a:ext cx="12192000" cy="6783977"/>
            <a:chOff x="1972025" y="3778063"/>
            <a:chExt cx="3482844" cy="2094129"/>
          </a:xfrm>
        </p:grpSpPr>
        <p:sp>
          <p:nvSpPr>
            <p:cNvPr id="11" name="Rectángulo redondeado 10"/>
            <p:cNvSpPr/>
            <p:nvPr/>
          </p:nvSpPr>
          <p:spPr>
            <a:xfrm>
              <a:off x="1972025" y="3778063"/>
              <a:ext cx="3482844" cy="2094129"/>
            </a:xfrm>
            <a:prstGeom prst="roundRect">
              <a:avLst>
                <a:gd name="adj" fmla="val 16670"/>
              </a:avLst>
            </a:prstGeom>
            <a:solidFill>
              <a:srgbClr val="00ADE6"/>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12" name="Rectángulo 11"/>
            <p:cNvSpPr/>
            <p:nvPr/>
          </p:nvSpPr>
          <p:spPr>
            <a:xfrm>
              <a:off x="2174828" y="3978958"/>
              <a:ext cx="3106623" cy="16923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a:endParaRPr lang="es-AR" dirty="0">
                <a:solidFill>
                  <a:schemeClr val="bg1"/>
                </a:solidFill>
                <a:latin typeface="Calibri" panose="020F0502020204030204" pitchFamily="34" charset="0"/>
                <a:ea typeface="Tahoma" pitchFamily="34" charset="0"/>
                <a:cs typeface="Calibri" panose="020F0502020204030204" pitchFamily="34" charset="0"/>
              </a:endParaRPr>
            </a:p>
          </p:txBody>
        </p:sp>
      </p:grpSp>
      <p:sp>
        <p:nvSpPr>
          <p:cNvPr id="9" name="CuadroTexto 8">
            <a:extLst>
              <a:ext uri="{FF2B5EF4-FFF2-40B4-BE49-F238E27FC236}">
                <a16:creationId xmlns:a16="http://schemas.microsoft.com/office/drawing/2014/main" id="{CD10997D-D449-DA43-AC95-FD536ECA5A0F}"/>
              </a:ext>
            </a:extLst>
          </p:cNvPr>
          <p:cNvSpPr txBox="1"/>
          <p:nvPr/>
        </p:nvSpPr>
        <p:spPr>
          <a:xfrm>
            <a:off x="652418" y="2374901"/>
            <a:ext cx="9765939" cy="2188390"/>
          </a:xfrm>
          <a:prstGeom prst="rect">
            <a:avLst/>
          </a:prstGeom>
          <a:noFill/>
        </p:spPr>
        <p:txBody>
          <a:bodyPr wrap="square" rtlCol="0">
            <a:noAutofit/>
          </a:bodyPr>
          <a:lstStyle/>
          <a:p>
            <a:pPr>
              <a:defRPr/>
            </a:pPr>
            <a:r>
              <a:rPr lang="es-AR" sz="2500" b="1" dirty="0" smtClean="0">
                <a:solidFill>
                  <a:schemeClr val="bg1"/>
                </a:solidFill>
              </a:rPr>
              <a:t>Lic. Valeria Natalia Santella</a:t>
            </a:r>
          </a:p>
          <a:p>
            <a:pPr>
              <a:defRPr/>
            </a:pPr>
            <a:r>
              <a:rPr lang="es-AR" sz="2500" b="1" dirty="0" smtClean="0">
                <a:solidFill>
                  <a:schemeClr val="bg1"/>
                </a:solidFill>
                <a:latin typeface="Calibri Light" charset="0"/>
                <a:ea typeface="Calibri Light" charset="0"/>
                <a:cs typeface="Calibri Light" charset="0"/>
              </a:rPr>
              <a:t>+ 54 9 2954 497870</a:t>
            </a:r>
          </a:p>
          <a:p>
            <a:pPr>
              <a:defRPr/>
            </a:pPr>
            <a:r>
              <a:rPr lang="es-AR" sz="2500" b="1" dirty="0" smtClean="0">
                <a:solidFill>
                  <a:schemeClr val="bg1"/>
                </a:solidFill>
                <a:latin typeface="Calibri Light" charset="0"/>
                <a:ea typeface="Calibri Light" charset="0"/>
                <a:cs typeface="Calibri Light" charset="0"/>
                <a:hlinkClick r:id="rId2"/>
              </a:rPr>
              <a:t>vlcinternationaltrade@gmail.com</a:t>
            </a:r>
            <a:endParaRPr lang="es-AR" sz="2500" b="1" dirty="0" smtClean="0">
              <a:solidFill>
                <a:schemeClr val="bg1"/>
              </a:solidFill>
              <a:latin typeface="Calibri Light" charset="0"/>
              <a:ea typeface="Calibri Light" charset="0"/>
              <a:cs typeface="Calibri Light" charset="0"/>
            </a:endParaRPr>
          </a:p>
          <a:p>
            <a:pPr>
              <a:defRPr/>
            </a:pPr>
            <a:r>
              <a:rPr lang="es-AR" sz="2500" b="1" dirty="0" smtClean="0">
                <a:solidFill>
                  <a:schemeClr val="bg1"/>
                </a:solidFill>
                <a:latin typeface="Calibri Light" charset="0"/>
                <a:ea typeface="Calibri Light" charset="0"/>
                <a:cs typeface="Calibri Light" charset="0"/>
                <a:hlinkClick r:id="rId2"/>
              </a:rPr>
              <a:t>@</a:t>
            </a:r>
            <a:r>
              <a:rPr lang="es-AR" sz="2500" b="1" dirty="0" err="1" smtClean="0">
                <a:solidFill>
                  <a:schemeClr val="bg1"/>
                </a:solidFill>
                <a:latin typeface="Calibri Light" charset="0"/>
                <a:ea typeface="Calibri Light" charset="0"/>
                <a:cs typeface="Calibri Light" charset="0"/>
              </a:rPr>
              <a:t>Santellavaleria</a:t>
            </a:r>
            <a:r>
              <a:rPr lang="es-AR" sz="2500" b="1" dirty="0" smtClean="0">
                <a:solidFill>
                  <a:schemeClr val="bg1"/>
                </a:solidFill>
                <a:latin typeface="Calibri Light" charset="0"/>
                <a:ea typeface="Calibri Light" charset="0"/>
                <a:cs typeface="Calibri Light" charset="0"/>
              </a:rPr>
              <a:t> </a:t>
            </a:r>
          </a:p>
          <a:p>
            <a:pPr>
              <a:defRPr/>
            </a:pPr>
            <a:endParaRPr lang="en-US" sz="3000" dirty="0">
              <a:solidFill>
                <a:prstClr val="white"/>
              </a:solidFill>
              <a:latin typeface="Calibri Light" charset="0"/>
              <a:ea typeface="Calibri Light" charset="0"/>
              <a:cs typeface="Calibri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prstClr val="white"/>
                </a:solidFill>
                <a:latin typeface="Calibri" panose="020F0502020204030204"/>
              </a:rPr>
              <a:t> </a:t>
            </a:r>
            <a:endParaRPr kumimoji="0" lang="en-US" sz="3000" b="0" i="0" u="none" strike="noStrike" kern="1200" cap="none" spc="0" normalizeH="0" baseline="0" noProof="0" dirty="0">
              <a:ln>
                <a:noFill/>
              </a:ln>
              <a:solidFill>
                <a:prstClr val="white"/>
              </a:solidFill>
              <a:effectLst/>
              <a:uLnTx/>
              <a:uFillTx/>
              <a:latin typeface="Calibri Light" charset="0"/>
              <a:ea typeface="Calibri Light" charset="0"/>
              <a:cs typeface="Calibri Light" charset="0"/>
            </a:endParaRPr>
          </a:p>
        </p:txBody>
      </p:sp>
      <p:sp>
        <p:nvSpPr>
          <p:cNvPr id="10" name="CuadroTexto 9">
            <a:extLst>
              <a:ext uri="{FF2B5EF4-FFF2-40B4-BE49-F238E27FC236}">
                <a16:creationId xmlns:a16="http://schemas.microsoft.com/office/drawing/2014/main" id="{7FD9C383-7201-3A4F-9F1B-394D66AC0AE6}"/>
              </a:ext>
            </a:extLst>
          </p:cNvPr>
          <p:cNvSpPr txBox="1"/>
          <p:nvPr/>
        </p:nvSpPr>
        <p:spPr>
          <a:xfrm>
            <a:off x="574040" y="1130300"/>
            <a:ext cx="10242141" cy="124460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7000" b="1" noProof="0" dirty="0" smtClean="0">
                <a:solidFill>
                  <a:prstClr val="white"/>
                </a:solidFill>
                <a:latin typeface="Calibri" panose="020F0502020204030204"/>
              </a:rPr>
              <a:t>MUCHAS GRACIAS!</a:t>
            </a:r>
            <a:endParaRPr kumimoji="0" lang="es-AR" sz="70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066711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AC72AC-0736-5943-82F7-F9CF1030B325}"/>
              </a:ext>
            </a:extLst>
          </p:cNvPr>
          <p:cNvSpPr/>
          <p:nvPr/>
        </p:nvSpPr>
        <p:spPr>
          <a:xfrm>
            <a:off x="0" y="0"/>
            <a:ext cx="12192000" cy="1247425"/>
          </a:xfrm>
          <a:prstGeom prst="rect">
            <a:avLst/>
          </a:prstGeom>
          <a:solidFill>
            <a:srgbClr val="F1F3F2"/>
          </a:solidFill>
          <a:ln>
            <a:solidFill>
              <a:srgbClr val="F1F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 name="CuadroTexto 5">
            <a:extLst>
              <a:ext uri="{FF2B5EF4-FFF2-40B4-BE49-F238E27FC236}">
                <a16:creationId xmlns:a16="http://schemas.microsoft.com/office/drawing/2014/main" id="{16E5EA8D-5101-DF4D-AD9C-6BB802C93204}"/>
              </a:ext>
            </a:extLst>
          </p:cNvPr>
          <p:cNvSpPr txBox="1"/>
          <p:nvPr/>
        </p:nvSpPr>
        <p:spPr>
          <a:xfrm>
            <a:off x="756440" y="398434"/>
            <a:ext cx="10604996" cy="584776"/>
          </a:xfrm>
          <a:prstGeom prst="rect">
            <a:avLst/>
          </a:prstGeom>
          <a:solidFill>
            <a:srgbClr val="00ADE6"/>
          </a:solidFill>
        </p:spPr>
        <p:txBody>
          <a:bodyPr wrap="square" rtlCol="0">
            <a:spAutoFit/>
          </a:bodyPr>
          <a:lstStyle/>
          <a:p>
            <a:pPr algn="just"/>
            <a:r>
              <a:rPr lang="es-ES_tradnl" sz="3200" b="1" dirty="0" smtClean="0">
                <a:solidFill>
                  <a:schemeClr val="bg1"/>
                </a:solidFill>
                <a:latin typeface="Calibri"/>
                <a:cs typeface="Calibri"/>
              </a:rPr>
              <a:t>Autoconocimiento</a:t>
            </a:r>
            <a:endParaRPr lang="es-ES_tradnl" sz="3200" b="1" dirty="0">
              <a:solidFill>
                <a:schemeClr val="bg1"/>
              </a:solidFill>
              <a:latin typeface="Calibri"/>
              <a:cs typeface="Calibri"/>
            </a:endParaRPr>
          </a:p>
        </p:txBody>
      </p:sp>
      <p:sp>
        <p:nvSpPr>
          <p:cNvPr id="9" name="Text Box 13"/>
          <p:cNvSpPr txBox="1">
            <a:spLocks noChangeArrowheads="1"/>
          </p:cNvSpPr>
          <p:nvPr/>
        </p:nvSpPr>
        <p:spPr bwMode="auto">
          <a:xfrm>
            <a:off x="356326" y="1376767"/>
            <a:ext cx="11405224"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200"/>
              </a:lnSpc>
            </a:pPr>
            <a:r>
              <a:rPr lang="es-ES_tradnl" sz="2800" b="1" dirty="0" smtClean="0">
                <a:solidFill>
                  <a:schemeClr val="bg1">
                    <a:lumMod val="50000"/>
                  </a:schemeClr>
                </a:solidFill>
                <a:latin typeface="Calibri"/>
                <a:ea typeface="ヒラギノ角ゴ Pro W3" charset="0"/>
                <a:cs typeface="Calibri"/>
              </a:rPr>
              <a:t>Estilos de comportamientos:</a:t>
            </a:r>
          </a:p>
        </p:txBody>
      </p:sp>
      <p:sp>
        <p:nvSpPr>
          <p:cNvPr id="23" name="7 Rectángulo"/>
          <p:cNvSpPr/>
          <p:nvPr/>
        </p:nvSpPr>
        <p:spPr>
          <a:xfrm>
            <a:off x="1272211" y="2499195"/>
            <a:ext cx="2952750" cy="10080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CONTROLADOR</a:t>
            </a:r>
            <a:endParaRPr lang="es-AR" sz="3200" b="1" dirty="0">
              <a:solidFill>
                <a:schemeClr val="bg1"/>
              </a:solidFill>
              <a:latin typeface="Calibri"/>
              <a:cs typeface="Calibri"/>
            </a:endParaRPr>
          </a:p>
        </p:txBody>
      </p:sp>
      <p:sp>
        <p:nvSpPr>
          <p:cNvPr id="25" name="29 Rectángulo"/>
          <p:cNvSpPr/>
          <p:nvPr/>
        </p:nvSpPr>
        <p:spPr>
          <a:xfrm>
            <a:off x="4296399" y="2499195"/>
            <a:ext cx="3718899" cy="10080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cs typeface="Calibri"/>
              </a:rPr>
              <a:t>Estar al mando – determinado – decisivo – resultadista – eficaz </a:t>
            </a:r>
            <a:endParaRPr lang="es-ES_tradnl" sz="1800" dirty="0">
              <a:solidFill>
                <a:schemeClr val="bg1"/>
              </a:solidFill>
              <a:latin typeface="Calibri"/>
              <a:cs typeface="Calibri"/>
            </a:endParaRPr>
          </a:p>
        </p:txBody>
      </p:sp>
      <p:sp>
        <p:nvSpPr>
          <p:cNvPr id="26" name="30 Rectángulo"/>
          <p:cNvSpPr/>
          <p:nvPr/>
        </p:nvSpPr>
        <p:spPr>
          <a:xfrm>
            <a:off x="1272211" y="3578695"/>
            <a:ext cx="2952750" cy="10080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CONFORTADOR</a:t>
            </a:r>
            <a:endParaRPr lang="es-AR" sz="3200" b="1" dirty="0">
              <a:solidFill>
                <a:schemeClr val="bg1"/>
              </a:solidFill>
              <a:latin typeface="Calibri"/>
              <a:cs typeface="Calibri"/>
            </a:endParaRPr>
          </a:p>
        </p:txBody>
      </p:sp>
      <p:sp>
        <p:nvSpPr>
          <p:cNvPr id="27" name="31 Rectángulo"/>
          <p:cNvSpPr/>
          <p:nvPr/>
        </p:nvSpPr>
        <p:spPr>
          <a:xfrm>
            <a:off x="4296399" y="3578695"/>
            <a:ext cx="3718899" cy="10080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altLang="es-AR" sz="1800" dirty="0" smtClean="0">
                <a:solidFill>
                  <a:schemeClr val="bg1"/>
                </a:solidFill>
                <a:latin typeface="Calibri"/>
                <a:ea typeface="ヒラギノ角ゴ Pro W3" pitchFamily="-107" charset="-128"/>
                <a:cs typeface="Calibri"/>
              </a:rPr>
              <a:t>Forman equipos – amigables – buenos escuchando – orientados hacia las relaciones – concienzudos</a:t>
            </a:r>
            <a:endParaRPr lang="es-ES_tradnl" altLang="es-AR" sz="1800" dirty="0">
              <a:solidFill>
                <a:schemeClr val="bg1"/>
              </a:solidFill>
              <a:latin typeface="Calibri"/>
              <a:ea typeface="ヒラギノ角ゴ Pro W3" pitchFamily="-107" charset="-128"/>
              <a:cs typeface="Calibri"/>
            </a:endParaRPr>
          </a:p>
        </p:txBody>
      </p:sp>
      <p:sp>
        <p:nvSpPr>
          <p:cNvPr id="28" name="32 Rectángulo"/>
          <p:cNvSpPr/>
          <p:nvPr/>
        </p:nvSpPr>
        <p:spPr>
          <a:xfrm>
            <a:off x="1272211" y="4659783"/>
            <a:ext cx="2952750" cy="1008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POMOVEDOR</a:t>
            </a:r>
            <a:endParaRPr lang="es-AR" sz="3200" b="1" dirty="0">
              <a:solidFill>
                <a:schemeClr val="bg1"/>
              </a:solidFill>
              <a:latin typeface="Calibri"/>
              <a:cs typeface="Calibri"/>
            </a:endParaRPr>
          </a:p>
        </p:txBody>
      </p:sp>
      <p:sp>
        <p:nvSpPr>
          <p:cNvPr id="29" name="33 Rectángulo"/>
          <p:cNvSpPr/>
          <p:nvPr/>
        </p:nvSpPr>
        <p:spPr>
          <a:xfrm>
            <a:off x="4296399" y="4659783"/>
            <a:ext cx="3718899" cy="1008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s-ES_tradnl" altLang="es-AR" sz="1800" dirty="0" smtClean="0">
                <a:solidFill>
                  <a:schemeClr val="bg1"/>
                </a:solidFill>
                <a:latin typeface="Calibri"/>
                <a:ea typeface="ヒラギノ角ゴ Pro W3" pitchFamily="-107" charset="-128"/>
                <a:cs typeface="Calibri"/>
              </a:rPr>
              <a:t>Estimulantes – impulsados por las metas – entusiasmados – innovadores – toman riesgos</a:t>
            </a:r>
            <a:endParaRPr lang="es-AR" sz="1800" dirty="0">
              <a:solidFill>
                <a:schemeClr val="bg1"/>
              </a:solidFill>
              <a:latin typeface="Calibri"/>
              <a:cs typeface="Calibri"/>
            </a:endParaRPr>
          </a:p>
        </p:txBody>
      </p:sp>
      <p:sp>
        <p:nvSpPr>
          <p:cNvPr id="30" name="34 Rectángulo"/>
          <p:cNvSpPr/>
          <p:nvPr/>
        </p:nvSpPr>
        <p:spPr>
          <a:xfrm>
            <a:off x="1272211" y="5739283"/>
            <a:ext cx="2952750" cy="1008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200" b="1" dirty="0" smtClean="0">
                <a:solidFill>
                  <a:schemeClr val="bg1"/>
                </a:solidFill>
                <a:latin typeface="Calibri"/>
                <a:cs typeface="Calibri"/>
              </a:rPr>
              <a:t>ANALIZADOR</a:t>
            </a:r>
            <a:endParaRPr lang="es-AR" sz="3200" b="1" dirty="0">
              <a:solidFill>
                <a:schemeClr val="bg1"/>
              </a:solidFill>
              <a:latin typeface="Calibri"/>
              <a:cs typeface="Calibri"/>
            </a:endParaRPr>
          </a:p>
        </p:txBody>
      </p:sp>
      <p:sp>
        <p:nvSpPr>
          <p:cNvPr id="31" name="35 Rectángulo"/>
          <p:cNvSpPr/>
          <p:nvPr/>
        </p:nvSpPr>
        <p:spPr>
          <a:xfrm>
            <a:off x="4296399" y="5739283"/>
            <a:ext cx="3718899" cy="1008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ea typeface="ヒラギノ角ゴ Pro W3" charset="0"/>
                <a:cs typeface="Calibri"/>
              </a:rPr>
              <a:t>Concienzudos – detallados – racionales – organizados - planificados</a:t>
            </a:r>
            <a:endParaRPr lang="es-ES_tradnl" sz="1800" b="1" dirty="0">
              <a:solidFill>
                <a:schemeClr val="bg1"/>
              </a:solidFill>
              <a:latin typeface="Calibri"/>
              <a:ea typeface="ヒラギノ角ゴ Pro W3" charset="0"/>
              <a:cs typeface="Calibri"/>
            </a:endParaRPr>
          </a:p>
        </p:txBody>
      </p:sp>
      <p:sp>
        <p:nvSpPr>
          <p:cNvPr id="32" name="29 Rectángulo"/>
          <p:cNvSpPr/>
          <p:nvPr/>
        </p:nvSpPr>
        <p:spPr>
          <a:xfrm>
            <a:off x="8086736" y="2499195"/>
            <a:ext cx="3718899" cy="10080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cs typeface="Calibri"/>
              </a:rPr>
              <a:t>Insensible – impaciente – demasiado controlador – poca escucha  </a:t>
            </a:r>
            <a:endParaRPr lang="es-ES_tradnl" sz="1800" dirty="0">
              <a:solidFill>
                <a:schemeClr val="bg1"/>
              </a:solidFill>
              <a:latin typeface="Calibri"/>
              <a:cs typeface="Calibri"/>
            </a:endParaRPr>
          </a:p>
        </p:txBody>
      </p:sp>
      <p:sp>
        <p:nvSpPr>
          <p:cNvPr id="33" name="31 Rectángulo"/>
          <p:cNvSpPr/>
          <p:nvPr/>
        </p:nvSpPr>
        <p:spPr>
          <a:xfrm>
            <a:off x="8086736" y="3578695"/>
            <a:ext cx="3718899" cy="10080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altLang="es-AR" sz="1800" dirty="0" smtClean="0">
                <a:solidFill>
                  <a:schemeClr val="bg1"/>
                </a:solidFill>
                <a:latin typeface="Calibri"/>
                <a:ea typeface="ヒラギノ角ゴ Pro W3" pitchFamily="-107" charset="-128"/>
                <a:cs typeface="Calibri"/>
              </a:rPr>
              <a:t>Demasiado tolerante – poco asertivos – no confrontan – demasiado complacientes</a:t>
            </a:r>
            <a:endParaRPr lang="es-ES_tradnl" altLang="es-AR" sz="1800" dirty="0">
              <a:solidFill>
                <a:schemeClr val="bg1"/>
              </a:solidFill>
              <a:latin typeface="Calibri"/>
              <a:ea typeface="ヒラギノ角ゴ Pro W3" pitchFamily="-107" charset="-128"/>
              <a:cs typeface="Calibri"/>
            </a:endParaRPr>
          </a:p>
        </p:txBody>
      </p:sp>
      <p:sp>
        <p:nvSpPr>
          <p:cNvPr id="34" name="33 Rectángulo"/>
          <p:cNvSpPr/>
          <p:nvPr/>
        </p:nvSpPr>
        <p:spPr>
          <a:xfrm>
            <a:off x="8086736" y="4659783"/>
            <a:ext cx="3718899" cy="10080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s-ES_tradnl" altLang="es-AR" sz="1800" dirty="0" smtClean="0">
                <a:solidFill>
                  <a:schemeClr val="bg1"/>
                </a:solidFill>
                <a:latin typeface="Calibri"/>
                <a:ea typeface="ヒラギノ角ゴ Pro W3" pitchFamily="-107" charset="-128"/>
                <a:cs typeface="Calibri"/>
              </a:rPr>
              <a:t>Poco planificados – impulsados por el ego – indisciplinados – pocas habilidades de seguimiento </a:t>
            </a:r>
            <a:endParaRPr lang="es-AR" sz="1800" dirty="0">
              <a:solidFill>
                <a:schemeClr val="bg1"/>
              </a:solidFill>
              <a:latin typeface="Calibri"/>
              <a:cs typeface="Calibri"/>
            </a:endParaRPr>
          </a:p>
        </p:txBody>
      </p:sp>
      <p:sp>
        <p:nvSpPr>
          <p:cNvPr id="35" name="35 Rectángulo"/>
          <p:cNvSpPr/>
          <p:nvPr/>
        </p:nvSpPr>
        <p:spPr>
          <a:xfrm>
            <a:off x="8086736" y="5739283"/>
            <a:ext cx="3718899" cy="1008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lnSpc>
                <a:spcPct val="90000"/>
              </a:lnSpc>
              <a:spcBef>
                <a:spcPct val="50000"/>
              </a:spcBef>
              <a:defRPr/>
            </a:pPr>
            <a:r>
              <a:rPr lang="es-ES_tradnl" sz="1800" dirty="0" smtClean="0">
                <a:solidFill>
                  <a:schemeClr val="bg1"/>
                </a:solidFill>
                <a:latin typeface="Calibri"/>
                <a:ea typeface="ヒラギノ角ゴ Pro W3" charset="0"/>
                <a:cs typeface="Calibri"/>
              </a:rPr>
              <a:t>Indecisos – demasiado detallista – retraídos – aversión al riesgo – No son intuitivos</a:t>
            </a:r>
            <a:endParaRPr lang="es-ES_tradnl" sz="1800" b="1" dirty="0">
              <a:solidFill>
                <a:schemeClr val="bg1"/>
              </a:solidFill>
              <a:latin typeface="Calibri"/>
              <a:ea typeface="ヒラギノ角ゴ Pro W3" charset="0"/>
              <a:cs typeface="Calibri"/>
            </a:endParaRPr>
          </a:p>
        </p:txBody>
      </p:sp>
      <p:sp>
        <p:nvSpPr>
          <p:cNvPr id="36" name="Google Shape;283;p36"/>
          <p:cNvSpPr txBox="1"/>
          <p:nvPr/>
        </p:nvSpPr>
        <p:spPr>
          <a:xfrm>
            <a:off x="4296398" y="2064800"/>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FORTALEZAS</a:t>
            </a:r>
            <a:endParaRPr sz="2000" dirty="0">
              <a:latin typeface="Calibri" panose="020F0502020204030204" pitchFamily="34" charset="0"/>
              <a:cs typeface="Calibri" panose="020F0502020204030204" pitchFamily="34" charset="0"/>
              <a:sym typeface="Calibri"/>
            </a:endParaRPr>
          </a:p>
        </p:txBody>
      </p:sp>
      <p:sp>
        <p:nvSpPr>
          <p:cNvPr id="38" name="Google Shape;283;p36"/>
          <p:cNvSpPr txBox="1"/>
          <p:nvPr/>
        </p:nvSpPr>
        <p:spPr>
          <a:xfrm>
            <a:off x="8086736" y="2056838"/>
            <a:ext cx="3718899" cy="400110"/>
          </a:xfrm>
          <a:prstGeom prst="rect">
            <a:avLst/>
          </a:prstGeom>
          <a:solidFill>
            <a:srgbClr val="00ADE6"/>
          </a:solidFill>
        </p:spPr>
        <p:txBody>
          <a:bodyPr wrap="square" rtlCol="0">
            <a:spAutoFit/>
          </a:bodyPr>
          <a:lstStyle>
            <a:defPPr marR="0" lvl="0" algn="l" rtl="0">
              <a:lnSpc>
                <a:spcPct val="100000"/>
              </a:lnSpc>
              <a:spcBef>
                <a:spcPts val="0"/>
              </a:spcBef>
              <a:spcAft>
                <a:spcPts val="0"/>
              </a:spcAft>
            </a:defPPr>
            <a:lvl1pPr algn="just">
              <a:defRPr sz="3200" b="1">
                <a:solidFill>
                  <a:schemeClr val="bg1"/>
                </a:solidFill>
                <a:latin typeface="Calibri"/>
                <a:cs typeface="Calibri"/>
              </a:defRPr>
            </a:lvl1pPr>
          </a:lstStyle>
          <a:p>
            <a:pPr algn="ctr"/>
            <a:r>
              <a:rPr lang="es-ES" sz="2000" dirty="0" smtClean="0">
                <a:latin typeface="Calibri" panose="020F0502020204030204" pitchFamily="34" charset="0"/>
                <a:cs typeface="Calibri" panose="020F0502020204030204" pitchFamily="34" charset="0"/>
                <a:sym typeface="Calibri"/>
              </a:rPr>
              <a:t>SI SE SOBREUTILIZAN</a:t>
            </a:r>
            <a:endParaRPr sz="2000" dirty="0">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73831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1" grpId="0" animBg="1"/>
      <p:bldP spid="32" grpId="0" animBg="1"/>
      <p:bldP spid="33" grpId="0" animBg="1"/>
      <p:bldP spid="34" grpId="0" animBg="1"/>
      <p:bldP spid="35"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12487</TotalTime>
  <Words>4150</Words>
  <Application>Microsoft Office PowerPoint</Application>
  <PresentationFormat>Panorámica</PresentationFormat>
  <Paragraphs>854</Paragraphs>
  <Slides>82</Slides>
  <Notes>33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82</vt:i4>
      </vt:variant>
    </vt:vector>
  </HeadingPairs>
  <TitlesOfParts>
    <vt:vector size="93" baseType="lpstr">
      <vt:lpstr>Arial</vt:lpstr>
      <vt:lpstr>Calibri</vt:lpstr>
      <vt:lpstr>Calibri Light</vt:lpstr>
      <vt:lpstr>Lora</vt:lpstr>
      <vt:lpstr>Open Sans</vt:lpstr>
      <vt:lpstr>Roboto</vt:lpstr>
      <vt:lpstr>Tahoma</vt:lpstr>
      <vt:lpstr>Verdana</vt:lpstr>
      <vt:lpstr>Wingdings</vt:lpstr>
      <vt:lpstr>ヒラギノ角ゴ Pro W3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Alan Marino</dc:creator>
  <cp:lastModifiedBy>Valeria</cp:lastModifiedBy>
  <cp:revision>337</cp:revision>
  <dcterms:created xsi:type="dcterms:W3CDTF">2019-07-31T13:43:59Z</dcterms:created>
  <dcterms:modified xsi:type="dcterms:W3CDTF">2020-09-24T21:29:42Z</dcterms:modified>
</cp:coreProperties>
</file>